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454" r:id="rId2"/>
    <p:sldId id="417" r:id="rId3"/>
    <p:sldId id="436" r:id="rId4"/>
    <p:sldId id="455" r:id="rId5"/>
    <p:sldId id="354" r:id="rId6"/>
    <p:sldId id="382" r:id="rId7"/>
    <p:sldId id="383" r:id="rId8"/>
    <p:sldId id="270" r:id="rId9"/>
    <p:sldId id="275" r:id="rId10"/>
    <p:sldId id="274" r:id="rId11"/>
    <p:sldId id="271" r:id="rId12"/>
    <p:sldId id="273" r:id="rId13"/>
    <p:sldId id="381" r:id="rId14"/>
    <p:sldId id="276" r:id="rId15"/>
    <p:sldId id="272" r:id="rId16"/>
    <p:sldId id="459" r:id="rId17"/>
    <p:sldId id="265" r:id="rId18"/>
    <p:sldId id="263" r:id="rId19"/>
    <p:sldId id="262" r:id="rId20"/>
    <p:sldId id="461" r:id="rId21"/>
    <p:sldId id="462" r:id="rId22"/>
    <p:sldId id="460" r:id="rId23"/>
    <p:sldId id="268" r:id="rId24"/>
    <p:sldId id="264" r:id="rId25"/>
    <p:sldId id="463" r:id="rId26"/>
    <p:sldId id="266" r:id="rId27"/>
    <p:sldId id="457" r:id="rId28"/>
    <p:sldId id="269" r:id="rId29"/>
    <p:sldId id="267" r:id="rId30"/>
    <p:sldId id="258" r:id="rId31"/>
    <p:sldId id="259" r:id="rId32"/>
    <p:sldId id="458" r:id="rId33"/>
    <p:sldId id="256" r:id="rId34"/>
    <p:sldId id="260" r:id="rId35"/>
    <p:sldId id="25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009193"/>
    <a:srgbClr val="FF2600"/>
    <a:srgbClr val="941651"/>
    <a:srgbClr val="011893"/>
    <a:srgbClr val="929000"/>
    <a:srgbClr val="941100"/>
    <a:srgbClr val="FF40FF"/>
    <a:srgbClr val="945200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9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2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A23C2-AACC-AD45-9752-623A9933DCFC}" type="datetimeFigureOut">
              <a:rPr lang="en-US" smtClean="0"/>
              <a:t>7/20/19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4F407-29E4-A34F-ADE2-B402D84A6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18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53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31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45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28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61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68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80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8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24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2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04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6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10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44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15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50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1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8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99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7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2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74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1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4F407-29E4-A34F-ADE2-B402D84A68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E687-0D72-8A4A-9BA1-6CE8F923B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57A78-CE46-464D-BCB8-EAF773BCC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003F4-92DA-FF4D-9A49-0CF16493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90D52-50FE-F043-B28C-81398405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155AB-53C7-F84A-8EB5-6E7FE67D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0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F3E8-AEF9-3B45-95D2-96594F2CD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7D1B1-B7C7-CA4E-91A3-8F359FC19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39258-F577-2C44-ADFE-4243F3AB5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0184D-AB36-C94B-B169-D9232DC6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A24F-CAFA-0D49-A606-C0CA8E1C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7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D614F-477F-494F-B78B-C1144D1F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EEBD5-A2B3-FC4A-A1AB-6BE4F6484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B657-8DA1-1946-8A54-CF3A3BF06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537F8-333D-224F-800F-E6B7EB66F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33753-4974-6C4E-B2ED-B3DDC5CB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4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me_clean.png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8" b="196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64"/>
          <a:stretch/>
        </p:blipFill>
        <p:spPr>
          <a:xfrm>
            <a:off x="10709574" y="5853000"/>
            <a:ext cx="885527" cy="6023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05252" y="3357563"/>
            <a:ext cx="10989848" cy="169164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tIns="0" anchor="t" anchorCtr="0">
            <a:noAutofit/>
          </a:bodyPr>
          <a:lstStyle>
            <a:lvl1pPr algn="l">
              <a:lnSpc>
                <a:spcPts val="3900"/>
              </a:lnSpc>
              <a:defRPr sz="3600" b="0" spc="-100" baseline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8279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lumns_01.jpg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 b="42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40"/>
          <a:stretch/>
        </p:blipFill>
        <p:spPr>
          <a:xfrm>
            <a:off x="10709574" y="5853000"/>
            <a:ext cx="797798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5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D4AC-3173-494B-9DC0-E5D455E4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DE04-AE31-1647-9E63-76901D3BF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A02F7-4507-2B43-B614-C9DEB39F8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1730C-7E3A-564C-8A16-7273CA5A1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26040-A7D3-AF4B-8000-27700657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5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DB1B-8C02-BA48-9362-F3BC66AE5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BDAD1-9454-744E-89EE-800F40410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C5A13-CEA7-EE47-AE64-79EE9F85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98DEE-3223-DB47-9ACB-D41478B6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EB655-FCFF-0F4A-925C-91FEA236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6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7613-995F-AA4E-B1D5-82799706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EA13B-CD89-3241-8ED1-A33208479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A1948-3C19-2743-BA85-6BDFCC702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4A4BC-446B-A242-BBBA-71AE2EB6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D5E9E-8B1F-5A44-B909-38F2DCB4E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8325E-0358-B241-8C71-18EEBBD6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9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D9D4-9EAE-334F-97BF-074562D8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C3760-81C8-EC4D-9B97-E83D27ED4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03189-0B78-1D44-8394-201D60FD7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AF44C-CB30-EC4A-A2B6-F6D9D4BE1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00011-404F-E849-AEC6-3A8F6381B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C3D05-6337-A845-BB9E-058E3D9C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A76482-2732-F845-A864-0FE8C11D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DB319D-A143-6D42-81B2-F788A29A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E6A1-0279-5E42-828F-66C981EE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60AE9-7987-7C42-924F-270B164C8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53753-EE7C-A544-A7E4-2432164D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F7AC7-172B-DE4A-A4B0-B3BE6EA2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6CC6F3-0224-9C43-9E65-43548EF0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6F5D9-1B06-5A4F-8A4F-2C3702AA8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D99A3-22ED-4B4B-8EA6-0179AF42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8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6886-6ED1-3544-9F19-0FBB875E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035F4-A22C-4E4D-A196-D2CBF8C72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95267-2A5E-E040-A02E-C4CF3E783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83D0A-F6C5-BA48-BBD1-3A8AFE02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A00DA-120E-1D48-BD53-712656780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8860D-4116-5540-BD1B-E0E27210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9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88E7-4DB2-EF47-8846-BDE48309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000C7-5ECF-8B4B-A2B5-CA877FE25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6B403-4E35-8E46-9CDC-B40328426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E634A-5E2C-BB4B-B7F1-0ECD5A6D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83E7B-E487-8444-85B2-3259BEF3D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1DED1-A817-7647-955E-397FAD4B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2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3D925C-42D4-EB46-B861-EC9853B9F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93357-EB14-3E43-B70B-18FCF9C63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417D0-8EED-3443-90E0-B32019007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02713-86CF-A347-A16A-BA08E42CB8E6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A1372-2BD5-3946-9A54-F827150DF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C166A-7294-704A-B8E3-838C40B47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436AF-5A62-9540-B668-2403B675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0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3433764"/>
            <a:ext cx="12191999" cy="1595437"/>
          </a:xfrm>
        </p:spPr>
        <p:txBody>
          <a:bodyPr vert="horz" lIns="91440" tIns="274320" rIns="91440" bIns="45720" rtlCol="0" anchor="ctr" anchorCtr="0">
            <a:noAutofit/>
          </a:bodyPr>
          <a:lstStyle/>
          <a:p>
            <a:pPr algn="ctr"/>
            <a:r>
              <a:rPr lang="en-US" sz="6000" spc="0" dirty="0">
                <a:latin typeface="+mj-lt"/>
              </a:rPr>
              <a:t>Blockchain – Integration</a:t>
            </a:r>
            <a:br>
              <a:rPr lang="en-US" spc="0" dirty="0">
                <a:latin typeface="+mj-lt"/>
              </a:rPr>
            </a:br>
            <a:r>
              <a:rPr lang="en-US" sz="3200" spc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Abel Sanchez, John R. Williams</a:t>
            </a:r>
            <a:endParaRPr lang="en-US" sz="2400" spc="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4457700" y="6211138"/>
            <a:ext cx="3276600" cy="54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defRPr sz="3600" b="0" spc="-100" baseline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sz="1200" spc="0" dirty="0">
                <a:solidFill>
                  <a:schemeClr val="bg1">
                    <a:lumMod val="85000"/>
                  </a:schemeClr>
                </a:solidFill>
              </a:rPr>
              <a:t>MIT | Cambridge, MA</a:t>
            </a:r>
          </a:p>
        </p:txBody>
      </p:sp>
    </p:spTree>
    <p:extLst>
      <p:ext uri="{BB962C8B-B14F-4D97-AF65-F5344CB8AC3E}">
        <p14:creationId xmlns:p14="http://schemas.microsoft.com/office/powerpoint/2010/main" val="267165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73A43-159A-3F47-A079-4080F403D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45" b="122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1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BCAF6-8F8D-3949-9E0E-572627376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8" b="36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F3CD81-567A-D84E-8B58-C669C69B9AE1}"/>
              </a:ext>
            </a:extLst>
          </p:cNvPr>
          <p:cNvSpPr/>
          <p:nvPr/>
        </p:nvSpPr>
        <p:spPr>
          <a:xfrm>
            <a:off x="666205" y="640079"/>
            <a:ext cx="1828800" cy="18288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/>
              <a:t>Silo-izing</a:t>
            </a:r>
          </a:p>
        </p:txBody>
      </p:sp>
    </p:spTree>
    <p:extLst>
      <p:ext uri="{BB962C8B-B14F-4D97-AF65-F5344CB8AC3E}">
        <p14:creationId xmlns:p14="http://schemas.microsoft.com/office/powerpoint/2010/main" val="14734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1F82B38-716B-D546-A018-7CADA407ED54}"/>
              </a:ext>
            </a:extLst>
          </p:cNvPr>
          <p:cNvSpPr>
            <a:spLocks noChangeAspect="1"/>
          </p:cNvSpPr>
          <p:nvPr/>
        </p:nvSpPr>
        <p:spPr>
          <a:xfrm>
            <a:off x="2273593" y="306205"/>
            <a:ext cx="13716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Financial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C6415B-CAF1-1A4E-8781-2EA81B053DD0}"/>
              </a:ext>
            </a:extLst>
          </p:cNvPr>
          <p:cNvSpPr>
            <a:spLocks noChangeAspect="1"/>
          </p:cNvSpPr>
          <p:nvPr/>
        </p:nvSpPr>
        <p:spPr>
          <a:xfrm>
            <a:off x="3856298" y="1645534"/>
            <a:ext cx="1371600" cy="137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Social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EB4CD1-9BFC-D44E-BDEE-7A6DEB6AA850}"/>
              </a:ext>
            </a:extLst>
          </p:cNvPr>
          <p:cNvSpPr>
            <a:spLocks noChangeAspect="1"/>
          </p:cNvSpPr>
          <p:nvPr/>
        </p:nvSpPr>
        <p:spPr>
          <a:xfrm>
            <a:off x="1983128" y="2828081"/>
            <a:ext cx="1371600" cy="1371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Travel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0FB9B4-98C8-B140-BD8F-95D416874B28}"/>
              </a:ext>
            </a:extLst>
          </p:cNvPr>
          <p:cNvSpPr>
            <a:spLocks noChangeAspect="1"/>
          </p:cNvSpPr>
          <p:nvPr/>
        </p:nvSpPr>
        <p:spPr>
          <a:xfrm>
            <a:off x="3856298" y="3424177"/>
            <a:ext cx="1371600" cy="1371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Lodging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E28653-01DF-F34A-8F0A-8371392E5E7A}"/>
              </a:ext>
            </a:extLst>
          </p:cNvPr>
          <p:cNvSpPr>
            <a:spLocks noChangeAspect="1"/>
          </p:cNvSpPr>
          <p:nvPr/>
        </p:nvSpPr>
        <p:spPr>
          <a:xfrm>
            <a:off x="7437835" y="3468190"/>
            <a:ext cx="1371600" cy="1371600"/>
          </a:xfrm>
          <a:prstGeom prst="ellipse">
            <a:avLst/>
          </a:prstGeom>
          <a:solidFill>
            <a:srgbClr val="011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Work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DF88CC-DC84-EC43-9AE7-47623B6E668F}"/>
              </a:ext>
            </a:extLst>
          </p:cNvPr>
          <p:cNvSpPr>
            <a:spLocks noChangeAspect="1"/>
          </p:cNvSpPr>
          <p:nvPr/>
        </p:nvSpPr>
        <p:spPr>
          <a:xfrm>
            <a:off x="6964104" y="1927185"/>
            <a:ext cx="1371600" cy="1371600"/>
          </a:xfrm>
          <a:prstGeom prst="ellipse">
            <a:avLst/>
          </a:prstGeom>
          <a:solidFill>
            <a:srgbClr val="92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Religion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0A8ABC-783B-1849-8214-A5B6167A3D6A}"/>
              </a:ext>
            </a:extLst>
          </p:cNvPr>
          <p:cNvSpPr>
            <a:spLocks noChangeAspect="1"/>
          </p:cNvSpPr>
          <p:nvPr/>
        </p:nvSpPr>
        <p:spPr>
          <a:xfrm>
            <a:off x="9185343" y="273934"/>
            <a:ext cx="1371600" cy="1371600"/>
          </a:xfrm>
          <a:prstGeom prst="ellipse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79529F-859B-A444-AD12-77D12590C6FF}"/>
              </a:ext>
            </a:extLst>
          </p:cNvPr>
          <p:cNvSpPr>
            <a:spLocks noChangeAspect="1"/>
          </p:cNvSpPr>
          <p:nvPr/>
        </p:nvSpPr>
        <p:spPr>
          <a:xfrm>
            <a:off x="9523074" y="3155067"/>
            <a:ext cx="1371600" cy="1371600"/>
          </a:xfrm>
          <a:prstGeom prst="ellipse">
            <a:avLst/>
          </a:prstGeom>
          <a:solidFill>
            <a:srgbClr val="FF2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Entertainment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3BC131-DA1D-B241-AD0C-70161EDE738F}"/>
              </a:ext>
            </a:extLst>
          </p:cNvPr>
          <p:cNvSpPr>
            <a:spLocks noChangeAspect="1"/>
          </p:cNvSpPr>
          <p:nvPr/>
        </p:nvSpPr>
        <p:spPr>
          <a:xfrm>
            <a:off x="5439003" y="555585"/>
            <a:ext cx="1371600" cy="1371600"/>
          </a:xfrm>
          <a:prstGeom prst="ellipse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735163-9836-2348-A985-62424B625411}"/>
              </a:ext>
            </a:extLst>
          </p:cNvPr>
          <p:cNvSpPr>
            <a:spLocks noChangeAspect="1"/>
          </p:cNvSpPr>
          <p:nvPr/>
        </p:nvSpPr>
        <p:spPr>
          <a:xfrm>
            <a:off x="5410201" y="4465570"/>
            <a:ext cx="1371600" cy="13716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Health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078AFF-3BA5-8141-93B1-863FE730D252}"/>
              </a:ext>
            </a:extLst>
          </p:cNvPr>
          <p:cNvSpPr>
            <a:spLocks noChangeAspect="1"/>
          </p:cNvSpPr>
          <p:nvPr/>
        </p:nvSpPr>
        <p:spPr>
          <a:xfrm>
            <a:off x="1717516" y="4911634"/>
            <a:ext cx="13716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Weather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A666A8-6C96-7A40-934A-308EE28B7C26}"/>
              </a:ext>
            </a:extLst>
          </p:cNvPr>
          <p:cNvSpPr>
            <a:spLocks noChangeAspect="1"/>
          </p:cNvSpPr>
          <p:nvPr/>
        </p:nvSpPr>
        <p:spPr>
          <a:xfrm>
            <a:off x="8798999" y="4749671"/>
            <a:ext cx="1371600" cy="1371600"/>
          </a:xfrm>
          <a:prstGeom prst="ellipse">
            <a:avLst/>
          </a:pr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Scientific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0C8789-0A3E-924C-AE6E-EC83E7DA7696}"/>
              </a:ext>
            </a:extLst>
          </p:cNvPr>
          <p:cNvSpPr>
            <a:spLocks noChangeAspect="1"/>
          </p:cNvSpPr>
          <p:nvPr/>
        </p:nvSpPr>
        <p:spPr>
          <a:xfrm>
            <a:off x="862313" y="1645534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Cultural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BA0015-CD0E-274D-8B4F-DB2101A935C3}"/>
              </a:ext>
            </a:extLst>
          </p:cNvPr>
          <p:cNvSpPr>
            <a:spLocks noChangeAspect="1"/>
          </p:cNvSpPr>
          <p:nvPr/>
        </p:nvSpPr>
        <p:spPr>
          <a:xfrm>
            <a:off x="3660551" y="5124830"/>
            <a:ext cx="1371600" cy="1371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Government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957B5D-4375-FE45-A168-7AAA26F94E99}"/>
              </a:ext>
            </a:extLst>
          </p:cNvPr>
          <p:cNvSpPr>
            <a:spLocks noChangeAspect="1"/>
          </p:cNvSpPr>
          <p:nvPr/>
        </p:nvSpPr>
        <p:spPr>
          <a:xfrm>
            <a:off x="409495" y="3867020"/>
            <a:ext cx="1371600" cy="1371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Education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51801E-3E71-D34F-AB85-F10D7C0D83FC}"/>
              </a:ext>
            </a:extLst>
          </p:cNvPr>
          <p:cNvSpPr>
            <a:spLocks noChangeAspect="1"/>
          </p:cNvSpPr>
          <p:nvPr/>
        </p:nvSpPr>
        <p:spPr>
          <a:xfrm>
            <a:off x="5381399" y="2495420"/>
            <a:ext cx="1371600" cy="1371600"/>
          </a:xfrm>
          <a:prstGeom prst="ellipse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Retail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C5BAEF-7178-1446-8515-FD06D9347673}"/>
              </a:ext>
            </a:extLst>
          </p:cNvPr>
          <p:cNvSpPr>
            <a:spLocks noChangeAspect="1"/>
          </p:cNvSpPr>
          <p:nvPr/>
        </p:nvSpPr>
        <p:spPr>
          <a:xfrm>
            <a:off x="7312173" y="273934"/>
            <a:ext cx="1371600" cy="1371600"/>
          </a:xfrm>
          <a:prstGeom prst="ellipse">
            <a:avLst/>
          </a:prstGeom>
          <a:solidFill>
            <a:srgbClr val="941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Energy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897BDF-4467-554B-B934-D8714170E5FD}"/>
              </a:ext>
            </a:extLst>
          </p:cNvPr>
          <p:cNvSpPr>
            <a:spLocks noChangeAspect="1"/>
          </p:cNvSpPr>
          <p:nvPr/>
        </p:nvSpPr>
        <p:spPr>
          <a:xfrm>
            <a:off x="8683773" y="1736452"/>
            <a:ext cx="1371600" cy="1371600"/>
          </a:xfrm>
          <a:prstGeom prst="ellipse">
            <a:avLst/>
          </a:prstGeom>
          <a:solidFill>
            <a:srgbClr val="009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Activity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FCE4985-C376-D947-A76E-53FB2621B2B2}"/>
              </a:ext>
            </a:extLst>
          </p:cNvPr>
          <p:cNvSpPr>
            <a:spLocks noChangeAspect="1"/>
          </p:cNvSpPr>
          <p:nvPr/>
        </p:nvSpPr>
        <p:spPr>
          <a:xfrm>
            <a:off x="6868529" y="4990151"/>
            <a:ext cx="1371600" cy="1371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Transportation</a:t>
            </a:r>
          </a:p>
        </p:txBody>
      </p:sp>
    </p:spTree>
    <p:extLst>
      <p:ext uri="{BB962C8B-B14F-4D97-AF65-F5344CB8AC3E}">
        <p14:creationId xmlns:p14="http://schemas.microsoft.com/office/powerpoint/2010/main" val="313707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5" b="34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D0FD0-CC66-8A46-8B89-22B56871187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5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1000s of databases per corporation</a:t>
            </a:r>
          </a:p>
        </p:txBody>
      </p:sp>
    </p:spTree>
    <p:extLst>
      <p:ext uri="{BB962C8B-B14F-4D97-AF65-F5344CB8AC3E}">
        <p14:creationId xmlns:p14="http://schemas.microsoft.com/office/powerpoint/2010/main" val="381597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81E47-AB09-454A-8CFF-0758BCB56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68A18236-8426-2E42-8482-51B55CFB9557}"/>
              </a:ext>
            </a:extLst>
          </p:cNvPr>
          <p:cNvSpPr/>
          <p:nvPr/>
        </p:nvSpPr>
        <p:spPr>
          <a:xfrm>
            <a:off x="9981456" y="3628277"/>
            <a:ext cx="484632" cy="97840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65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D8F7D-ACC6-344E-A9FE-29F910AEE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3" t="11869" r="20553" b="384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6BEEA050-7457-9546-86FE-A30AB149BB92}"/>
              </a:ext>
            </a:extLst>
          </p:cNvPr>
          <p:cNvSpPr/>
          <p:nvPr/>
        </p:nvSpPr>
        <p:spPr>
          <a:xfrm>
            <a:off x="5764192" y="3715473"/>
            <a:ext cx="484632" cy="97840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F406A364-AD97-B24D-81DD-C76F16BD4330}"/>
              </a:ext>
            </a:extLst>
          </p:cNvPr>
          <p:cNvSpPr/>
          <p:nvPr/>
        </p:nvSpPr>
        <p:spPr>
          <a:xfrm>
            <a:off x="2444187" y="1159397"/>
            <a:ext cx="484632" cy="97840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2796C20-318D-2547-AD98-67965DAF4D2B}"/>
              </a:ext>
            </a:extLst>
          </p:cNvPr>
          <p:cNvSpPr/>
          <p:nvPr/>
        </p:nvSpPr>
        <p:spPr>
          <a:xfrm>
            <a:off x="9470772" y="1369670"/>
            <a:ext cx="484632" cy="97840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84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535" y="4406845"/>
            <a:ext cx="8192613" cy="1361996"/>
          </a:xfrm>
        </p:spPr>
        <p:txBody>
          <a:bodyPr>
            <a:normAutofit/>
          </a:bodyPr>
          <a:lstStyle/>
          <a:p>
            <a:r>
              <a:rPr lang="en-US" sz="5999" dirty="0"/>
              <a:t>1980: Data Integration</a:t>
            </a:r>
            <a:endParaRPr lang="en-US" b="0" dirty="0">
              <a:latin typeface="+mn-lt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27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5D77D-3259-B243-8972-B7BBA62FB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159" y="1430099"/>
            <a:ext cx="4901682" cy="361992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7DE4668-C3B0-0E46-874B-C9D4AF7E9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504" y="4898659"/>
            <a:ext cx="914400" cy="91004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C0BA0-57A6-9149-9DFE-5E5AEA088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5122" y="4437105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AD2A455-A51E-F646-9CF0-080E6F03D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5278" y="744299"/>
            <a:ext cx="1371600" cy="1371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94E3A18-C6C0-E84A-A173-51398C2B2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5278" y="4364219"/>
            <a:ext cx="1371600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D5F0B6-8368-B344-AF29-162B61F8D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95315" y="744299"/>
            <a:ext cx="914400" cy="91004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6EFBEF6-2A5F-C441-96D3-D3970A597C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95315" y="4898659"/>
            <a:ext cx="914400" cy="9100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DA8A60-9514-9241-B253-D960596DA496}"/>
              </a:ext>
            </a:extLst>
          </p:cNvPr>
          <p:cNvSpPr txBox="1"/>
          <p:nvPr/>
        </p:nvSpPr>
        <p:spPr>
          <a:xfrm>
            <a:off x="687052" y="5808705"/>
            <a:ext cx="126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Business</a:t>
            </a:r>
          </a:p>
          <a:p>
            <a:r>
              <a:rPr lang="en-US" sz="2400" dirty="0"/>
              <a:t>Process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DD364-19D9-774E-AF88-BD15455555F0}"/>
              </a:ext>
            </a:extLst>
          </p:cNvPr>
          <p:cNvSpPr txBox="1"/>
          <p:nvPr/>
        </p:nvSpPr>
        <p:spPr>
          <a:xfrm>
            <a:off x="10522374" y="5808705"/>
            <a:ext cx="126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Business</a:t>
            </a:r>
          </a:p>
          <a:p>
            <a:r>
              <a:rPr lang="en-US" sz="2400" dirty="0"/>
              <a:t>Process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E7F4CE-2E3A-A94F-B6CB-C5C48BFD4EE8}"/>
              </a:ext>
            </a:extLst>
          </p:cNvPr>
          <p:cNvSpPr txBox="1"/>
          <p:nvPr/>
        </p:nvSpPr>
        <p:spPr>
          <a:xfrm>
            <a:off x="10522374" y="1700400"/>
            <a:ext cx="1260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Business</a:t>
            </a:r>
          </a:p>
          <a:p>
            <a:r>
              <a:rPr lang="en-US" sz="2400" dirty="0"/>
              <a:t>Process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947CB6-0C3C-8C48-9E53-1D7B7CF7FBF1}"/>
              </a:ext>
            </a:extLst>
          </p:cNvPr>
          <p:cNvSpPr/>
          <p:nvPr/>
        </p:nvSpPr>
        <p:spPr>
          <a:xfrm>
            <a:off x="4650813" y="5379879"/>
            <a:ext cx="3168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Not shared: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</a:p>
          <a:p>
            <a:pPr marL="285750" indent="-285750">
              <a:buFont typeface="System Font Regular"/>
              <a:buChar char="●"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pplication contracts </a:t>
            </a:r>
          </a:p>
          <a:p>
            <a:pPr marL="285750" indent="-285750">
              <a:buFont typeface="System Font Regular"/>
              <a:buChar char="●"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D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ata formats </a:t>
            </a:r>
          </a:p>
          <a:p>
            <a:pPr marL="285750" indent="-285750">
              <a:buFont typeface="System Font Regular"/>
              <a:buChar char="●"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B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usiness processes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18FD1-F7F9-BE4B-96A7-1171B62967BA}"/>
              </a:ext>
            </a:extLst>
          </p:cNvPr>
          <p:cNvSpPr txBox="1"/>
          <p:nvPr/>
        </p:nvSpPr>
        <p:spPr>
          <a:xfrm>
            <a:off x="687052" y="501897"/>
            <a:ext cx="45439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Common Database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7AB28B-BF6A-5644-8011-4FA680E78882}"/>
              </a:ext>
            </a:extLst>
          </p:cNvPr>
          <p:cNvSpPr/>
          <p:nvPr/>
        </p:nvSpPr>
        <p:spPr>
          <a:xfrm>
            <a:off x="582285" y="4256690"/>
            <a:ext cx="2888323" cy="23830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A23C5B-D9C0-AC43-8E4E-B756104AE475}"/>
              </a:ext>
            </a:extLst>
          </p:cNvPr>
          <p:cNvSpPr/>
          <p:nvPr/>
        </p:nvSpPr>
        <p:spPr>
          <a:xfrm>
            <a:off x="8821783" y="4326604"/>
            <a:ext cx="2888323" cy="23830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5AA5EB-C74A-9846-AC58-2EEB23E87AE2}"/>
              </a:ext>
            </a:extLst>
          </p:cNvPr>
          <p:cNvSpPr/>
          <p:nvPr/>
        </p:nvSpPr>
        <p:spPr>
          <a:xfrm>
            <a:off x="8821783" y="342554"/>
            <a:ext cx="2888323" cy="23830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3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F9BE59-18BF-1A41-B21F-C171EBDA3F7D}"/>
              </a:ext>
            </a:extLst>
          </p:cNvPr>
          <p:cNvSpPr/>
          <p:nvPr/>
        </p:nvSpPr>
        <p:spPr>
          <a:xfrm>
            <a:off x="-1" y="0"/>
            <a:ext cx="3044952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3D5A5-65BD-3E4E-A6B3-35DA3DC3CA3A}"/>
              </a:ext>
            </a:extLst>
          </p:cNvPr>
          <p:cNvSpPr/>
          <p:nvPr/>
        </p:nvSpPr>
        <p:spPr>
          <a:xfrm>
            <a:off x="9147048" y="0"/>
            <a:ext cx="3044952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integration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A757F-C73E-5B46-AC7E-AD19A209BE83}"/>
              </a:ext>
            </a:extLst>
          </p:cNvPr>
          <p:cNvSpPr/>
          <p:nvPr/>
        </p:nvSpPr>
        <p:spPr>
          <a:xfrm>
            <a:off x="3150703" y="0"/>
            <a:ext cx="5890593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Standardization / mapping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32712-C7EF-BE4B-80E2-AF01CB4836CF}"/>
              </a:ext>
            </a:extLst>
          </p:cNvPr>
          <p:cNvSpPr/>
          <p:nvPr/>
        </p:nvSpPr>
        <p:spPr>
          <a:xfrm>
            <a:off x="0" y="5943600"/>
            <a:ext cx="304495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20BBE-089D-FF4E-BBF2-1F930A9E64AB}"/>
              </a:ext>
            </a:extLst>
          </p:cNvPr>
          <p:cNvSpPr/>
          <p:nvPr/>
        </p:nvSpPr>
        <p:spPr>
          <a:xfrm>
            <a:off x="9147049" y="5943600"/>
            <a:ext cx="304495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integration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20387-3ABE-A44B-9EB2-697A26D82082}"/>
              </a:ext>
            </a:extLst>
          </p:cNvPr>
          <p:cNvSpPr/>
          <p:nvPr/>
        </p:nvSpPr>
        <p:spPr>
          <a:xfrm>
            <a:off x="3150704" y="5943600"/>
            <a:ext cx="5890593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Standardization / mapping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A9B9F-AC4A-874F-8779-27FC2A8EB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5" y="1840671"/>
            <a:ext cx="685800" cy="6858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482E489-A00C-3345-A427-519BC023E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28" y="2765562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ADB7DF-D54D-A04B-AE6C-41B5BB99F61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3069" y="2496101"/>
            <a:ext cx="883920" cy="13716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620B6DF7-EEE4-FD4B-AFA0-610CEA91198B}"/>
              </a:ext>
            </a:extLst>
          </p:cNvPr>
          <p:cNvSpPr/>
          <p:nvPr/>
        </p:nvSpPr>
        <p:spPr>
          <a:xfrm>
            <a:off x="442912" y="2449166"/>
            <a:ext cx="418479" cy="918945"/>
          </a:xfrm>
          <a:custGeom>
            <a:avLst/>
            <a:gdLst>
              <a:gd name="connsiteX0" fmla="*/ 193192 w 418479"/>
              <a:gd name="connsiteY0" fmla="*/ 0 h 918945"/>
              <a:gd name="connsiteX1" fmla="*/ 7662 w 418479"/>
              <a:gd name="connsiteY1" fmla="*/ 424070 h 918945"/>
              <a:gd name="connsiteX2" fmla="*/ 73923 w 418479"/>
              <a:gd name="connsiteY2" fmla="*/ 848140 h 918945"/>
              <a:gd name="connsiteX3" fmla="*/ 418479 w 418479"/>
              <a:gd name="connsiteY3" fmla="*/ 914400 h 91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479" h="918945">
                <a:moveTo>
                  <a:pt x="193192" y="0"/>
                </a:moveTo>
                <a:cubicBezTo>
                  <a:pt x="110366" y="141356"/>
                  <a:pt x="27540" y="282713"/>
                  <a:pt x="7662" y="424070"/>
                </a:cubicBezTo>
                <a:cubicBezTo>
                  <a:pt x="-12216" y="565427"/>
                  <a:pt x="5454" y="766418"/>
                  <a:pt x="73923" y="848140"/>
                </a:cubicBezTo>
                <a:cubicBezTo>
                  <a:pt x="142392" y="929862"/>
                  <a:pt x="280435" y="922131"/>
                  <a:pt x="418479" y="9144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CD42BC-1AF3-244A-ABE4-E204D0A73169}"/>
              </a:ext>
            </a:extLst>
          </p:cNvPr>
          <p:cNvCxnSpPr>
            <a:cxnSpLocks/>
          </p:cNvCxnSpPr>
          <p:nvPr/>
        </p:nvCxnSpPr>
        <p:spPr>
          <a:xfrm>
            <a:off x="1668249" y="2936056"/>
            <a:ext cx="70346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211CEF-FFEA-7C47-A675-9C92A24BBAA9}"/>
              </a:ext>
            </a:extLst>
          </p:cNvPr>
          <p:cNvCxnSpPr>
            <a:cxnSpLocks/>
          </p:cNvCxnSpPr>
          <p:nvPr/>
        </p:nvCxnSpPr>
        <p:spPr>
          <a:xfrm flipH="1">
            <a:off x="1668249" y="3410501"/>
            <a:ext cx="70346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6C2BD71-2CF6-3945-B418-66E50DBA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5251" y="1840671"/>
            <a:ext cx="685800" cy="685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0D1511A-9DEC-4A47-B322-6C365AAE8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23751" y="2800347"/>
            <a:ext cx="9144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18C057-A02A-A745-B4FC-411B1E667F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35011" y="2526471"/>
            <a:ext cx="883920" cy="1371600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7AA75ADC-A835-0C48-9433-E190CED2D394}"/>
              </a:ext>
            </a:extLst>
          </p:cNvPr>
          <p:cNvSpPr/>
          <p:nvPr/>
        </p:nvSpPr>
        <p:spPr>
          <a:xfrm flipH="1">
            <a:off x="11406834" y="2476583"/>
            <a:ext cx="418479" cy="918945"/>
          </a:xfrm>
          <a:custGeom>
            <a:avLst/>
            <a:gdLst>
              <a:gd name="connsiteX0" fmla="*/ 193192 w 418479"/>
              <a:gd name="connsiteY0" fmla="*/ 0 h 918945"/>
              <a:gd name="connsiteX1" fmla="*/ 7662 w 418479"/>
              <a:gd name="connsiteY1" fmla="*/ 424070 h 918945"/>
              <a:gd name="connsiteX2" fmla="*/ 73923 w 418479"/>
              <a:gd name="connsiteY2" fmla="*/ 848140 h 918945"/>
              <a:gd name="connsiteX3" fmla="*/ 418479 w 418479"/>
              <a:gd name="connsiteY3" fmla="*/ 914400 h 91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479" h="918945">
                <a:moveTo>
                  <a:pt x="193192" y="0"/>
                </a:moveTo>
                <a:cubicBezTo>
                  <a:pt x="110366" y="141356"/>
                  <a:pt x="27540" y="282713"/>
                  <a:pt x="7662" y="424070"/>
                </a:cubicBezTo>
                <a:cubicBezTo>
                  <a:pt x="-12216" y="565427"/>
                  <a:pt x="5454" y="766418"/>
                  <a:pt x="73923" y="848140"/>
                </a:cubicBezTo>
                <a:cubicBezTo>
                  <a:pt x="142392" y="929862"/>
                  <a:pt x="280435" y="922131"/>
                  <a:pt x="418479" y="9144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6C2E0F-E8E5-E34C-A37C-FE3258DE0CCE}"/>
              </a:ext>
            </a:extLst>
          </p:cNvPr>
          <p:cNvCxnSpPr>
            <a:cxnSpLocks/>
          </p:cNvCxnSpPr>
          <p:nvPr/>
        </p:nvCxnSpPr>
        <p:spPr>
          <a:xfrm>
            <a:off x="9718931" y="2807123"/>
            <a:ext cx="7034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083D41-FC6F-134D-ACCE-74372AE149B3}"/>
              </a:ext>
            </a:extLst>
          </p:cNvPr>
          <p:cNvCxnSpPr>
            <a:cxnSpLocks/>
          </p:cNvCxnSpPr>
          <p:nvPr/>
        </p:nvCxnSpPr>
        <p:spPr>
          <a:xfrm flipH="1">
            <a:off x="9718931" y="3281568"/>
            <a:ext cx="70346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F471A751-FA30-F64C-9E41-FF9FF8157D69}"/>
              </a:ext>
            </a:extLst>
          </p:cNvPr>
          <p:cNvSpPr/>
          <p:nvPr/>
        </p:nvSpPr>
        <p:spPr>
          <a:xfrm>
            <a:off x="3087756" y="1469817"/>
            <a:ext cx="1497871" cy="1061348"/>
          </a:xfrm>
          <a:custGeom>
            <a:avLst/>
            <a:gdLst>
              <a:gd name="connsiteX0" fmla="*/ 0 w 1245924"/>
              <a:gd name="connsiteY0" fmla="*/ 1179443 h 1179443"/>
              <a:gd name="connsiteX1" fmla="*/ 26504 w 1245924"/>
              <a:gd name="connsiteY1" fmla="*/ 861391 h 1179443"/>
              <a:gd name="connsiteX2" fmla="*/ 53008 w 1245924"/>
              <a:gd name="connsiteY2" fmla="*/ 543339 h 1179443"/>
              <a:gd name="connsiteX3" fmla="*/ 265043 w 1245924"/>
              <a:gd name="connsiteY3" fmla="*/ 278295 h 1179443"/>
              <a:gd name="connsiteX4" fmla="*/ 649356 w 1245924"/>
              <a:gd name="connsiteY4" fmla="*/ 145774 h 1179443"/>
              <a:gd name="connsiteX5" fmla="*/ 954156 w 1245924"/>
              <a:gd name="connsiteY5" fmla="*/ 159026 h 1179443"/>
              <a:gd name="connsiteX6" fmla="*/ 728869 w 1245924"/>
              <a:gd name="connsiteY6" fmla="*/ 278295 h 1179443"/>
              <a:gd name="connsiteX7" fmla="*/ 1245704 w 1245924"/>
              <a:gd name="connsiteY7" fmla="*/ 132521 h 1179443"/>
              <a:gd name="connsiteX8" fmla="*/ 795130 w 1245924"/>
              <a:gd name="connsiteY8" fmla="*/ 0 h 1179443"/>
              <a:gd name="connsiteX9" fmla="*/ 914400 w 1245924"/>
              <a:gd name="connsiteY9" fmla="*/ 132521 h 11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924" h="1179443">
                <a:moveTo>
                  <a:pt x="0" y="1179443"/>
                </a:moveTo>
                <a:lnTo>
                  <a:pt x="26504" y="861391"/>
                </a:lnTo>
                <a:cubicBezTo>
                  <a:pt x="35339" y="755374"/>
                  <a:pt x="13252" y="640522"/>
                  <a:pt x="53008" y="543339"/>
                </a:cubicBezTo>
                <a:cubicBezTo>
                  <a:pt x="92765" y="446156"/>
                  <a:pt x="165652" y="344556"/>
                  <a:pt x="265043" y="278295"/>
                </a:cubicBezTo>
                <a:cubicBezTo>
                  <a:pt x="364434" y="212034"/>
                  <a:pt x="534504" y="165652"/>
                  <a:pt x="649356" y="145774"/>
                </a:cubicBezTo>
                <a:cubicBezTo>
                  <a:pt x="764208" y="125896"/>
                  <a:pt x="940904" y="136939"/>
                  <a:pt x="954156" y="159026"/>
                </a:cubicBezTo>
                <a:cubicBezTo>
                  <a:pt x="967408" y="181113"/>
                  <a:pt x="680278" y="282713"/>
                  <a:pt x="728869" y="278295"/>
                </a:cubicBezTo>
                <a:cubicBezTo>
                  <a:pt x="777460" y="273877"/>
                  <a:pt x="1234661" y="178903"/>
                  <a:pt x="1245704" y="132521"/>
                </a:cubicBezTo>
                <a:cubicBezTo>
                  <a:pt x="1256748" y="86138"/>
                  <a:pt x="850347" y="0"/>
                  <a:pt x="795130" y="0"/>
                </a:cubicBezTo>
                <a:cubicBezTo>
                  <a:pt x="739913" y="0"/>
                  <a:pt x="827156" y="66260"/>
                  <a:pt x="914400" y="13252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D6CD5F-CB4A-6940-BF5D-7B72C2C9FB2E}"/>
              </a:ext>
            </a:extLst>
          </p:cNvPr>
          <p:cNvSpPr txBox="1"/>
          <p:nvPr/>
        </p:nvSpPr>
        <p:spPr>
          <a:xfrm>
            <a:off x="4800078" y="1120271"/>
            <a:ext cx="1723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00000"/>
              <a:buFont typeface="System Font Regular"/>
              <a:buChar char="●"/>
            </a:pPr>
            <a:r>
              <a:rPr lang="en-US" sz="2400" dirty="0"/>
              <a:t>Order</a:t>
            </a:r>
          </a:p>
          <a:p>
            <a:pPr marL="342900" indent="-342900">
              <a:buSzPct val="100000"/>
              <a:buFont typeface="System Font Regular"/>
              <a:buChar char="●"/>
            </a:pPr>
            <a:r>
              <a:rPr lang="en-US" sz="2400" dirty="0"/>
              <a:t>Inventory</a:t>
            </a:r>
          </a:p>
          <a:p>
            <a:pPr marL="342900" indent="-342900">
              <a:buSzPct val="100000"/>
              <a:buFont typeface="System Font Regular"/>
              <a:buChar char="●"/>
            </a:pPr>
            <a:r>
              <a:rPr lang="en-US" sz="2400" dirty="0"/>
              <a:t>Etc.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3214DF-0E42-B347-8A92-6F3BAE5CBC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175" y="1247635"/>
            <a:ext cx="914400" cy="914400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9CDADD80-06D9-7B47-850D-FE4281A45721}"/>
              </a:ext>
            </a:extLst>
          </p:cNvPr>
          <p:cNvSpPr/>
          <p:nvPr/>
        </p:nvSpPr>
        <p:spPr>
          <a:xfrm>
            <a:off x="7752522" y="1564082"/>
            <a:ext cx="1524900" cy="1061348"/>
          </a:xfrm>
          <a:custGeom>
            <a:avLst/>
            <a:gdLst>
              <a:gd name="connsiteX0" fmla="*/ 0 w 2028483"/>
              <a:gd name="connsiteY0" fmla="*/ 14426 h 1155613"/>
              <a:gd name="connsiteX1" fmla="*/ 569844 w 2028483"/>
              <a:gd name="connsiteY1" fmla="*/ 1174 h 1155613"/>
              <a:gd name="connsiteX2" fmla="*/ 1086678 w 2028483"/>
              <a:gd name="connsiteY2" fmla="*/ 40931 h 1155613"/>
              <a:gd name="connsiteX3" fmla="*/ 1563757 w 2028483"/>
              <a:gd name="connsiteY3" fmla="*/ 239713 h 1155613"/>
              <a:gd name="connsiteX4" fmla="*/ 1802296 w 2028483"/>
              <a:gd name="connsiteY4" fmla="*/ 571018 h 1155613"/>
              <a:gd name="connsiteX5" fmla="*/ 1868557 w 2028483"/>
              <a:gd name="connsiteY5" fmla="*/ 928826 h 1155613"/>
              <a:gd name="connsiteX6" fmla="*/ 1749287 w 2028483"/>
              <a:gd name="connsiteY6" fmla="*/ 862566 h 1155613"/>
              <a:gd name="connsiteX7" fmla="*/ 2001078 w 2028483"/>
              <a:gd name="connsiteY7" fmla="*/ 1154113 h 1155613"/>
              <a:gd name="connsiteX8" fmla="*/ 2014331 w 2028483"/>
              <a:gd name="connsiteY8" fmla="*/ 716792 h 1155613"/>
              <a:gd name="connsiteX9" fmla="*/ 1934818 w 2028483"/>
              <a:gd name="connsiteY9" fmla="*/ 889070 h 115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8483" h="1155613">
                <a:moveTo>
                  <a:pt x="0" y="14426"/>
                </a:moveTo>
                <a:cubicBezTo>
                  <a:pt x="194365" y="5591"/>
                  <a:pt x="388731" y="-3243"/>
                  <a:pt x="569844" y="1174"/>
                </a:cubicBezTo>
                <a:cubicBezTo>
                  <a:pt x="750957" y="5591"/>
                  <a:pt x="921026" y="1175"/>
                  <a:pt x="1086678" y="40931"/>
                </a:cubicBezTo>
                <a:cubicBezTo>
                  <a:pt x="1252330" y="80687"/>
                  <a:pt x="1444487" y="151365"/>
                  <a:pt x="1563757" y="239713"/>
                </a:cubicBezTo>
                <a:cubicBezTo>
                  <a:pt x="1683027" y="328061"/>
                  <a:pt x="1751496" y="456166"/>
                  <a:pt x="1802296" y="571018"/>
                </a:cubicBezTo>
                <a:cubicBezTo>
                  <a:pt x="1853096" y="685870"/>
                  <a:pt x="1877392" y="880235"/>
                  <a:pt x="1868557" y="928826"/>
                </a:cubicBezTo>
                <a:cubicBezTo>
                  <a:pt x="1859722" y="977417"/>
                  <a:pt x="1727200" y="825018"/>
                  <a:pt x="1749287" y="862566"/>
                </a:cubicBezTo>
                <a:cubicBezTo>
                  <a:pt x="1771374" y="900114"/>
                  <a:pt x="1956904" y="1178409"/>
                  <a:pt x="2001078" y="1154113"/>
                </a:cubicBezTo>
                <a:cubicBezTo>
                  <a:pt x="2045252" y="1129817"/>
                  <a:pt x="2025374" y="760966"/>
                  <a:pt x="2014331" y="716792"/>
                </a:cubicBezTo>
                <a:cubicBezTo>
                  <a:pt x="2003288" y="672618"/>
                  <a:pt x="1969053" y="780844"/>
                  <a:pt x="1934818" y="88907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C9D9B8-7925-F949-8009-8B497B459125}"/>
              </a:ext>
            </a:extLst>
          </p:cNvPr>
          <p:cNvSpPr txBox="1"/>
          <p:nvPr/>
        </p:nvSpPr>
        <p:spPr>
          <a:xfrm>
            <a:off x="4800078" y="4544026"/>
            <a:ext cx="1723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00000"/>
              <a:buFont typeface="System Font Regular"/>
              <a:buChar char="●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Order</a:t>
            </a:r>
          </a:p>
          <a:p>
            <a:pPr marL="342900" indent="-342900">
              <a:buSzPct val="100000"/>
              <a:buFont typeface="System Font Regular"/>
              <a:buChar char="●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Inventory</a:t>
            </a:r>
          </a:p>
          <a:p>
            <a:pPr marL="342900" indent="-342900">
              <a:buSzPct val="100000"/>
              <a:buFont typeface="System Font Regular"/>
              <a:buChar char="●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Etc.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6BD2631-1DB4-7646-8E27-B39FB9E5D61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6175" y="4671390"/>
            <a:ext cx="914400" cy="914400"/>
          </a:xfrm>
          <a:prstGeom prst="rect">
            <a:avLst/>
          </a:prstGeom>
        </p:spPr>
      </p:pic>
      <p:sp>
        <p:nvSpPr>
          <p:cNvPr id="43" name="Freeform 42">
            <a:extLst>
              <a:ext uri="{FF2B5EF4-FFF2-40B4-BE49-F238E27FC236}">
                <a16:creationId xmlns:a16="http://schemas.microsoft.com/office/drawing/2014/main" id="{75803B5B-31F8-3E41-8B3F-D1F64DD1B153}"/>
              </a:ext>
            </a:extLst>
          </p:cNvPr>
          <p:cNvSpPr/>
          <p:nvPr/>
        </p:nvSpPr>
        <p:spPr>
          <a:xfrm rot="5400000">
            <a:off x="7894998" y="3891080"/>
            <a:ext cx="1200329" cy="1485281"/>
          </a:xfrm>
          <a:custGeom>
            <a:avLst/>
            <a:gdLst>
              <a:gd name="connsiteX0" fmla="*/ 0 w 2028483"/>
              <a:gd name="connsiteY0" fmla="*/ 14426 h 1155613"/>
              <a:gd name="connsiteX1" fmla="*/ 569844 w 2028483"/>
              <a:gd name="connsiteY1" fmla="*/ 1174 h 1155613"/>
              <a:gd name="connsiteX2" fmla="*/ 1086678 w 2028483"/>
              <a:gd name="connsiteY2" fmla="*/ 40931 h 1155613"/>
              <a:gd name="connsiteX3" fmla="*/ 1563757 w 2028483"/>
              <a:gd name="connsiteY3" fmla="*/ 239713 h 1155613"/>
              <a:gd name="connsiteX4" fmla="*/ 1802296 w 2028483"/>
              <a:gd name="connsiteY4" fmla="*/ 571018 h 1155613"/>
              <a:gd name="connsiteX5" fmla="*/ 1868557 w 2028483"/>
              <a:gd name="connsiteY5" fmla="*/ 928826 h 1155613"/>
              <a:gd name="connsiteX6" fmla="*/ 1749287 w 2028483"/>
              <a:gd name="connsiteY6" fmla="*/ 862566 h 1155613"/>
              <a:gd name="connsiteX7" fmla="*/ 2001078 w 2028483"/>
              <a:gd name="connsiteY7" fmla="*/ 1154113 h 1155613"/>
              <a:gd name="connsiteX8" fmla="*/ 2014331 w 2028483"/>
              <a:gd name="connsiteY8" fmla="*/ 716792 h 1155613"/>
              <a:gd name="connsiteX9" fmla="*/ 1934818 w 2028483"/>
              <a:gd name="connsiteY9" fmla="*/ 889070 h 115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8483" h="1155613">
                <a:moveTo>
                  <a:pt x="0" y="14426"/>
                </a:moveTo>
                <a:cubicBezTo>
                  <a:pt x="194365" y="5591"/>
                  <a:pt x="388731" y="-3243"/>
                  <a:pt x="569844" y="1174"/>
                </a:cubicBezTo>
                <a:cubicBezTo>
                  <a:pt x="750957" y="5591"/>
                  <a:pt x="921026" y="1175"/>
                  <a:pt x="1086678" y="40931"/>
                </a:cubicBezTo>
                <a:cubicBezTo>
                  <a:pt x="1252330" y="80687"/>
                  <a:pt x="1444487" y="151365"/>
                  <a:pt x="1563757" y="239713"/>
                </a:cubicBezTo>
                <a:cubicBezTo>
                  <a:pt x="1683027" y="328061"/>
                  <a:pt x="1751496" y="456166"/>
                  <a:pt x="1802296" y="571018"/>
                </a:cubicBezTo>
                <a:cubicBezTo>
                  <a:pt x="1853096" y="685870"/>
                  <a:pt x="1877392" y="880235"/>
                  <a:pt x="1868557" y="928826"/>
                </a:cubicBezTo>
                <a:cubicBezTo>
                  <a:pt x="1859722" y="977417"/>
                  <a:pt x="1727200" y="825018"/>
                  <a:pt x="1749287" y="862566"/>
                </a:cubicBezTo>
                <a:cubicBezTo>
                  <a:pt x="1771374" y="900114"/>
                  <a:pt x="1956904" y="1178409"/>
                  <a:pt x="2001078" y="1154113"/>
                </a:cubicBezTo>
                <a:cubicBezTo>
                  <a:pt x="2045252" y="1129817"/>
                  <a:pt x="2025374" y="760966"/>
                  <a:pt x="2014331" y="716792"/>
                </a:cubicBezTo>
                <a:cubicBezTo>
                  <a:pt x="2003288" y="672618"/>
                  <a:pt x="1969053" y="780844"/>
                  <a:pt x="1934818" y="88907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17C72BB-89F8-AB48-9500-C53B60AA8A50}"/>
              </a:ext>
            </a:extLst>
          </p:cNvPr>
          <p:cNvSpPr/>
          <p:nvPr/>
        </p:nvSpPr>
        <p:spPr>
          <a:xfrm rot="16200000">
            <a:off x="2935870" y="3716267"/>
            <a:ext cx="1311431" cy="1723803"/>
          </a:xfrm>
          <a:custGeom>
            <a:avLst/>
            <a:gdLst>
              <a:gd name="connsiteX0" fmla="*/ 0 w 1245924"/>
              <a:gd name="connsiteY0" fmla="*/ 1179443 h 1179443"/>
              <a:gd name="connsiteX1" fmla="*/ 26504 w 1245924"/>
              <a:gd name="connsiteY1" fmla="*/ 861391 h 1179443"/>
              <a:gd name="connsiteX2" fmla="*/ 53008 w 1245924"/>
              <a:gd name="connsiteY2" fmla="*/ 543339 h 1179443"/>
              <a:gd name="connsiteX3" fmla="*/ 265043 w 1245924"/>
              <a:gd name="connsiteY3" fmla="*/ 278295 h 1179443"/>
              <a:gd name="connsiteX4" fmla="*/ 649356 w 1245924"/>
              <a:gd name="connsiteY4" fmla="*/ 145774 h 1179443"/>
              <a:gd name="connsiteX5" fmla="*/ 954156 w 1245924"/>
              <a:gd name="connsiteY5" fmla="*/ 159026 h 1179443"/>
              <a:gd name="connsiteX6" fmla="*/ 728869 w 1245924"/>
              <a:gd name="connsiteY6" fmla="*/ 278295 h 1179443"/>
              <a:gd name="connsiteX7" fmla="*/ 1245704 w 1245924"/>
              <a:gd name="connsiteY7" fmla="*/ 132521 h 1179443"/>
              <a:gd name="connsiteX8" fmla="*/ 795130 w 1245924"/>
              <a:gd name="connsiteY8" fmla="*/ 0 h 1179443"/>
              <a:gd name="connsiteX9" fmla="*/ 914400 w 1245924"/>
              <a:gd name="connsiteY9" fmla="*/ 132521 h 11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924" h="1179443">
                <a:moveTo>
                  <a:pt x="0" y="1179443"/>
                </a:moveTo>
                <a:lnTo>
                  <a:pt x="26504" y="861391"/>
                </a:lnTo>
                <a:cubicBezTo>
                  <a:pt x="35339" y="755374"/>
                  <a:pt x="13252" y="640522"/>
                  <a:pt x="53008" y="543339"/>
                </a:cubicBezTo>
                <a:cubicBezTo>
                  <a:pt x="92765" y="446156"/>
                  <a:pt x="165652" y="344556"/>
                  <a:pt x="265043" y="278295"/>
                </a:cubicBezTo>
                <a:cubicBezTo>
                  <a:pt x="364434" y="212034"/>
                  <a:pt x="534504" y="165652"/>
                  <a:pt x="649356" y="145774"/>
                </a:cubicBezTo>
                <a:cubicBezTo>
                  <a:pt x="764208" y="125896"/>
                  <a:pt x="940904" y="136939"/>
                  <a:pt x="954156" y="159026"/>
                </a:cubicBezTo>
                <a:cubicBezTo>
                  <a:pt x="967408" y="181113"/>
                  <a:pt x="680278" y="282713"/>
                  <a:pt x="728869" y="278295"/>
                </a:cubicBezTo>
                <a:cubicBezTo>
                  <a:pt x="777460" y="273877"/>
                  <a:pt x="1234661" y="178903"/>
                  <a:pt x="1245704" y="132521"/>
                </a:cubicBezTo>
                <a:cubicBezTo>
                  <a:pt x="1256748" y="86138"/>
                  <a:pt x="850347" y="0"/>
                  <a:pt x="795130" y="0"/>
                </a:cubicBezTo>
                <a:cubicBezTo>
                  <a:pt x="739913" y="0"/>
                  <a:pt x="827156" y="66260"/>
                  <a:pt x="914400" y="132521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A585D4-72A8-C94D-A6E3-726F8A3A2B2F}"/>
              </a:ext>
            </a:extLst>
          </p:cNvPr>
          <p:cNvSpPr txBox="1"/>
          <p:nvPr/>
        </p:nvSpPr>
        <p:spPr>
          <a:xfrm>
            <a:off x="269404" y="992815"/>
            <a:ext cx="950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EDI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DD8A84-5FD5-D840-AD38-94EF47181657}"/>
              </a:ext>
            </a:extLst>
          </p:cNvPr>
          <p:cNvSpPr/>
          <p:nvPr/>
        </p:nvSpPr>
        <p:spPr>
          <a:xfrm>
            <a:off x="4763843" y="2752866"/>
            <a:ext cx="2664311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Not shared: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</a:p>
          <a:p>
            <a:pPr marL="285750" indent="-285750">
              <a:buFont typeface="System Font Regular"/>
              <a:buChar char="●"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pplication contracts </a:t>
            </a:r>
          </a:p>
          <a:p>
            <a:pPr marL="285750" indent="-285750">
              <a:buFont typeface="System Font Regular"/>
              <a:buChar char="●"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D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ata formats </a:t>
            </a:r>
          </a:p>
          <a:p>
            <a:pPr marL="285750" indent="-285750">
              <a:buFont typeface="System Font Regular"/>
              <a:buChar char="●"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B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usiness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6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D59129-8835-3040-9972-8B339298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77" y="553173"/>
            <a:ext cx="10863445" cy="57516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274575-FDFE-1E4A-A9F3-A19C39AC8637}"/>
              </a:ext>
            </a:extLst>
          </p:cNvPr>
          <p:cNvSpPr/>
          <p:nvPr/>
        </p:nvSpPr>
        <p:spPr>
          <a:xfrm>
            <a:off x="809624" y="6210985"/>
            <a:ext cx="10144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chemeClr val="tx1">
                    <a:lumMod val="50000"/>
                    <a:lumOff val="50000"/>
                  </a:schemeClr>
                </a:solidFill>
              </a:rPr>
              <a:t>https://en.wikipedia.org/wiki/Electronic_data_interchange#Advantages_over_paper_systems</a:t>
            </a:r>
          </a:p>
        </p:txBody>
      </p:sp>
    </p:spTree>
    <p:extLst>
      <p:ext uri="{BB962C8B-B14F-4D97-AF65-F5344CB8AC3E}">
        <p14:creationId xmlns:p14="http://schemas.microsoft.com/office/powerpoint/2010/main" val="2078536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535" y="4406845"/>
            <a:ext cx="8192613" cy="1361996"/>
          </a:xfrm>
        </p:spPr>
        <p:txBody>
          <a:bodyPr>
            <a:normAutofit/>
          </a:bodyPr>
          <a:lstStyle/>
          <a:p>
            <a:r>
              <a:rPr lang="en-US" sz="5999" dirty="0"/>
              <a:t>DATA</a:t>
            </a:r>
            <a:endParaRPr lang="en-US" b="0" dirty="0">
              <a:latin typeface="+mn-lt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98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535" y="4406845"/>
            <a:ext cx="8192613" cy="1361996"/>
          </a:xfrm>
        </p:spPr>
        <p:txBody>
          <a:bodyPr>
            <a:normAutofit fontScale="90000"/>
          </a:bodyPr>
          <a:lstStyle/>
          <a:p>
            <a:r>
              <a:rPr lang="en-US" sz="5999" dirty="0"/>
              <a:t>1990: FUNCTIONALITY Integration</a:t>
            </a:r>
            <a:endParaRPr lang="en-US" b="0" dirty="0">
              <a:latin typeface="+mn-lt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72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D639AC9F-163F-C84F-AA83-5409FF462381}"/>
              </a:ext>
            </a:extLst>
          </p:cNvPr>
          <p:cNvSpPr/>
          <p:nvPr/>
        </p:nvSpPr>
        <p:spPr>
          <a:xfrm>
            <a:off x="2267716" y="2543503"/>
            <a:ext cx="7656567" cy="18182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Request Broker (ORB)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C42F59E-1326-3845-896D-0A536551918D}"/>
              </a:ext>
            </a:extLst>
          </p:cNvPr>
          <p:cNvSpPr/>
          <p:nvPr/>
        </p:nvSpPr>
        <p:spPr>
          <a:xfrm>
            <a:off x="3426372" y="236300"/>
            <a:ext cx="1671145" cy="1771176"/>
          </a:xfrm>
          <a:prstGeom prst="roundRect">
            <a:avLst>
              <a:gd name="adj" fmla="val 6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Application</a:t>
            </a:r>
          </a:p>
          <a:p>
            <a:pPr algn="ctr"/>
            <a:r>
              <a:rPr lang="en-US" dirty="0"/>
              <a:t>Interfaces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0C46BB-393E-6841-8639-D798F25B8C63}"/>
              </a:ext>
            </a:extLst>
          </p:cNvPr>
          <p:cNvSpPr/>
          <p:nvPr/>
        </p:nvSpPr>
        <p:spPr>
          <a:xfrm>
            <a:off x="5423340" y="367679"/>
            <a:ext cx="1671145" cy="1771176"/>
          </a:xfrm>
          <a:prstGeom prst="roundRect">
            <a:avLst>
              <a:gd name="adj" fmla="val 6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405CFAC-2FD9-7546-8EBA-CEF476F66A90}"/>
              </a:ext>
            </a:extLst>
          </p:cNvPr>
          <p:cNvSpPr/>
          <p:nvPr/>
        </p:nvSpPr>
        <p:spPr>
          <a:xfrm>
            <a:off x="5370787" y="283595"/>
            <a:ext cx="1671145" cy="1771176"/>
          </a:xfrm>
          <a:prstGeom prst="roundRect">
            <a:avLst>
              <a:gd name="adj" fmla="val 6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E55196E-66B4-2B47-B6DB-9FA7BF7A6F41}"/>
              </a:ext>
            </a:extLst>
          </p:cNvPr>
          <p:cNvSpPr/>
          <p:nvPr/>
        </p:nvSpPr>
        <p:spPr>
          <a:xfrm>
            <a:off x="5318233" y="199511"/>
            <a:ext cx="1671145" cy="1771176"/>
          </a:xfrm>
          <a:prstGeom prst="roundRect">
            <a:avLst>
              <a:gd name="adj" fmla="val 6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Domain</a:t>
            </a:r>
          </a:p>
          <a:p>
            <a:pPr algn="ctr"/>
            <a:r>
              <a:rPr lang="en-US" dirty="0"/>
              <a:t>Interfaces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714D0ED-15FE-0F42-94B5-305BF4258F26}"/>
              </a:ext>
            </a:extLst>
          </p:cNvPr>
          <p:cNvSpPr/>
          <p:nvPr/>
        </p:nvSpPr>
        <p:spPr>
          <a:xfrm>
            <a:off x="7210094" y="236300"/>
            <a:ext cx="1671145" cy="1771176"/>
          </a:xfrm>
          <a:prstGeom prst="roundRect">
            <a:avLst>
              <a:gd name="adj" fmla="val 6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Common</a:t>
            </a:r>
          </a:p>
          <a:p>
            <a:pPr algn="ctr"/>
            <a:r>
              <a:rPr lang="en-US" dirty="0"/>
              <a:t>Facilities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EC8CFA-9E21-6A44-817C-D4C90E21EF42}"/>
              </a:ext>
            </a:extLst>
          </p:cNvPr>
          <p:cNvSpPr/>
          <p:nvPr/>
        </p:nvSpPr>
        <p:spPr>
          <a:xfrm>
            <a:off x="5318233" y="4850524"/>
            <a:ext cx="1671145" cy="1771176"/>
          </a:xfrm>
          <a:prstGeom prst="roundRect">
            <a:avLst>
              <a:gd name="adj" fmla="val 6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Object</a:t>
            </a:r>
          </a:p>
          <a:p>
            <a:pPr algn="ctr"/>
            <a:r>
              <a:rPr lang="en-US" dirty="0"/>
              <a:t>Services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BFB1BA-89A0-EF4B-8C28-29BD2E55EE90}"/>
              </a:ext>
            </a:extLst>
          </p:cNvPr>
          <p:cNvSpPr/>
          <p:nvPr/>
        </p:nvSpPr>
        <p:spPr>
          <a:xfrm>
            <a:off x="3782413" y="1294085"/>
            <a:ext cx="423045" cy="4493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4384A2-ABE2-AD46-875A-D342A32B9CA7}"/>
              </a:ext>
            </a:extLst>
          </p:cNvPr>
          <p:cNvSpPr/>
          <p:nvPr/>
        </p:nvSpPr>
        <p:spPr>
          <a:xfrm>
            <a:off x="4377564" y="1294085"/>
            <a:ext cx="483473" cy="46395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25D1C1-28EC-AD45-A72E-65BF8FDE5F9D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3993936" y="1743403"/>
            <a:ext cx="0" cy="1231025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74AF61-9CF9-9F4C-A31A-09C76A562388}"/>
              </a:ext>
            </a:extLst>
          </p:cNvPr>
          <p:cNvCxnSpPr>
            <a:cxnSpLocks/>
          </p:cNvCxnSpPr>
          <p:nvPr/>
        </p:nvCxnSpPr>
        <p:spPr>
          <a:xfrm>
            <a:off x="4619301" y="1758036"/>
            <a:ext cx="0" cy="1216392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8DEEC48-FB60-854C-A936-AFE2C18D0C9A}"/>
              </a:ext>
            </a:extLst>
          </p:cNvPr>
          <p:cNvSpPr/>
          <p:nvPr/>
        </p:nvSpPr>
        <p:spPr>
          <a:xfrm>
            <a:off x="6216874" y="1257117"/>
            <a:ext cx="483473" cy="4639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B20D4DCB-805F-434B-9808-A14655AD6E27}"/>
              </a:ext>
            </a:extLst>
          </p:cNvPr>
          <p:cNvSpPr/>
          <p:nvPr/>
        </p:nvSpPr>
        <p:spPr>
          <a:xfrm>
            <a:off x="5512672" y="1289395"/>
            <a:ext cx="462455" cy="46395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D35E10-10B1-C449-8864-0C0EECCB5CF6}"/>
              </a:ext>
            </a:extLst>
          </p:cNvPr>
          <p:cNvCxnSpPr>
            <a:cxnSpLocks/>
          </p:cNvCxnSpPr>
          <p:nvPr/>
        </p:nvCxnSpPr>
        <p:spPr>
          <a:xfrm>
            <a:off x="5728142" y="1753346"/>
            <a:ext cx="0" cy="1221082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AD36B7-EE5F-D146-860A-882CCD2C7933}"/>
              </a:ext>
            </a:extLst>
          </p:cNvPr>
          <p:cNvCxnSpPr>
            <a:cxnSpLocks/>
            <a:stCxn id="30" idx="4"/>
          </p:cNvCxnSpPr>
          <p:nvPr/>
        </p:nvCxnSpPr>
        <p:spPr>
          <a:xfrm>
            <a:off x="6458611" y="1721068"/>
            <a:ext cx="0" cy="1253360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BD7943F-267A-584A-8704-C7AA44DEB5AE}"/>
              </a:ext>
            </a:extLst>
          </p:cNvPr>
          <p:cNvSpPr/>
          <p:nvPr/>
        </p:nvSpPr>
        <p:spPr>
          <a:xfrm>
            <a:off x="7461033" y="1253267"/>
            <a:ext cx="423045" cy="4493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FC144AE3-E1CE-2C49-9B82-726CD284BCD6}"/>
              </a:ext>
            </a:extLst>
          </p:cNvPr>
          <p:cNvSpPr/>
          <p:nvPr/>
        </p:nvSpPr>
        <p:spPr>
          <a:xfrm>
            <a:off x="8182308" y="1238634"/>
            <a:ext cx="462455" cy="46395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E268EE-8512-DF46-BF4F-A3E3B095A009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7672556" y="1702585"/>
            <a:ext cx="0" cy="1271843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3C8178-3541-3041-A306-F3BC1D3133E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8413536" y="1702585"/>
            <a:ext cx="0" cy="1271843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6FB0668-016B-124F-AD07-A9A5BDF5B41A}"/>
              </a:ext>
            </a:extLst>
          </p:cNvPr>
          <p:cNvSpPr/>
          <p:nvPr/>
        </p:nvSpPr>
        <p:spPr>
          <a:xfrm>
            <a:off x="5532376" y="5104654"/>
            <a:ext cx="423045" cy="4493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0EA452C-FB2C-BC40-AE65-46BD07269D69}"/>
              </a:ext>
            </a:extLst>
          </p:cNvPr>
          <p:cNvSpPr/>
          <p:nvPr/>
        </p:nvSpPr>
        <p:spPr>
          <a:xfrm>
            <a:off x="6216874" y="5104654"/>
            <a:ext cx="483473" cy="46395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EA6D65-F546-6840-B6A6-3A725AF6194B}"/>
              </a:ext>
            </a:extLst>
          </p:cNvPr>
          <p:cNvCxnSpPr>
            <a:cxnSpLocks/>
          </p:cNvCxnSpPr>
          <p:nvPr/>
        </p:nvCxnSpPr>
        <p:spPr>
          <a:xfrm>
            <a:off x="5728142" y="3883572"/>
            <a:ext cx="0" cy="1221082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F89D6E-6AD9-674D-9CF0-B2DD5C3BB864}"/>
              </a:ext>
            </a:extLst>
          </p:cNvPr>
          <p:cNvCxnSpPr>
            <a:cxnSpLocks/>
          </p:cNvCxnSpPr>
          <p:nvPr/>
        </p:nvCxnSpPr>
        <p:spPr>
          <a:xfrm>
            <a:off x="6458611" y="3851294"/>
            <a:ext cx="0" cy="1253360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91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535" y="4406845"/>
            <a:ext cx="8192613" cy="1361996"/>
          </a:xfrm>
        </p:spPr>
        <p:txBody>
          <a:bodyPr>
            <a:normAutofit fontScale="90000"/>
          </a:bodyPr>
          <a:lstStyle/>
          <a:p>
            <a:r>
              <a:rPr lang="en-US" sz="5999" dirty="0"/>
              <a:t>2000: Service Integration</a:t>
            </a:r>
            <a:endParaRPr lang="en-US" b="0" dirty="0">
              <a:latin typeface="+mn-lt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757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DAD19B-6D76-5946-B056-99FFEB355CDF}"/>
              </a:ext>
            </a:extLst>
          </p:cNvPr>
          <p:cNvSpPr/>
          <p:nvPr/>
        </p:nvSpPr>
        <p:spPr>
          <a:xfrm>
            <a:off x="5410200" y="1121664"/>
            <a:ext cx="13716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5E967C-1824-4643-8CDC-32299AC46755}"/>
              </a:ext>
            </a:extLst>
          </p:cNvPr>
          <p:cNvSpPr/>
          <p:nvPr/>
        </p:nvSpPr>
        <p:spPr>
          <a:xfrm>
            <a:off x="2304288" y="4358640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BF4B51-DB5D-0A4C-B376-C15C0FB6BCC9}"/>
              </a:ext>
            </a:extLst>
          </p:cNvPr>
          <p:cNvSpPr/>
          <p:nvPr/>
        </p:nvSpPr>
        <p:spPr>
          <a:xfrm>
            <a:off x="8516114" y="4358640"/>
            <a:ext cx="1371600" cy="137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2BFDF6-F39A-BB40-A80E-7A50BD3891A6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V="1">
            <a:off x="2990088" y="1807464"/>
            <a:ext cx="2420112" cy="255117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231C11-14FC-C341-A20D-F6B48405DF40}"/>
              </a:ext>
            </a:extLst>
          </p:cNvPr>
          <p:cNvCxnSpPr>
            <a:cxnSpLocks/>
            <a:stCxn id="4" idx="0"/>
            <a:endCxn id="2" idx="6"/>
          </p:cNvCxnSpPr>
          <p:nvPr/>
        </p:nvCxnSpPr>
        <p:spPr>
          <a:xfrm flipH="1" flipV="1">
            <a:off x="6781800" y="1807464"/>
            <a:ext cx="2420114" cy="255117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89EE6D-8D5F-9F47-A1F9-0D6DC8E923BF}"/>
              </a:ext>
            </a:extLst>
          </p:cNvPr>
          <p:cNvCxnSpPr>
            <a:cxnSpLocks/>
            <a:stCxn id="15" idx="1"/>
            <a:endCxn id="3" idx="6"/>
          </p:cNvCxnSpPr>
          <p:nvPr/>
        </p:nvCxnSpPr>
        <p:spPr>
          <a:xfrm flipH="1">
            <a:off x="3675888" y="5044440"/>
            <a:ext cx="1962912" cy="0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9BBEE25A-7E34-644B-A8E5-AA990CF90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4587240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2CD1E1-FA69-784A-8F3B-7341C994EE98}"/>
              </a:ext>
            </a:extLst>
          </p:cNvPr>
          <p:cNvCxnSpPr>
            <a:cxnSpLocks/>
          </p:cNvCxnSpPr>
          <p:nvPr/>
        </p:nvCxnSpPr>
        <p:spPr>
          <a:xfrm flipH="1">
            <a:off x="6553202" y="5044440"/>
            <a:ext cx="1962912" cy="0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28C52A-4FEF-F845-8E0D-B5068937CE4A}"/>
              </a:ext>
            </a:extLst>
          </p:cNvPr>
          <p:cNvSpPr txBox="1"/>
          <p:nvPr/>
        </p:nvSpPr>
        <p:spPr>
          <a:xfrm>
            <a:off x="5266350" y="633460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Registry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7E15F1-A35D-B64B-8166-DC7B68997CC5}"/>
              </a:ext>
            </a:extLst>
          </p:cNvPr>
          <p:cNvSpPr txBox="1"/>
          <p:nvPr/>
        </p:nvSpPr>
        <p:spPr>
          <a:xfrm>
            <a:off x="2139246" y="5730240"/>
            <a:ext cx="17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Provider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5BB8DD-77D3-F945-AD5A-B77050D37218}"/>
              </a:ext>
            </a:extLst>
          </p:cNvPr>
          <p:cNvSpPr txBox="1"/>
          <p:nvPr/>
        </p:nvSpPr>
        <p:spPr>
          <a:xfrm>
            <a:off x="8266946" y="5730240"/>
            <a:ext cx="18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Consumer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6A4114-5B6D-664F-89A2-72D70BE12BF7}"/>
              </a:ext>
            </a:extLst>
          </p:cNvPr>
          <p:cNvSpPr txBox="1"/>
          <p:nvPr/>
        </p:nvSpPr>
        <p:spPr>
          <a:xfrm>
            <a:off x="5265900" y="4358640"/>
            <a:ext cx="16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SOAP Messages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F3EAAC-252B-094E-A63F-797A6A5B2FED}"/>
              </a:ext>
            </a:extLst>
          </p:cNvPr>
          <p:cNvSpPr txBox="1"/>
          <p:nvPr/>
        </p:nvSpPr>
        <p:spPr>
          <a:xfrm rot="18817033">
            <a:off x="3473457" y="2915836"/>
            <a:ext cx="7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WSDL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C3DA8E-8A1F-464A-A050-0AC74620595B}"/>
              </a:ext>
            </a:extLst>
          </p:cNvPr>
          <p:cNvSpPr txBox="1"/>
          <p:nvPr/>
        </p:nvSpPr>
        <p:spPr>
          <a:xfrm rot="2851110">
            <a:off x="7936050" y="2923221"/>
            <a:ext cx="7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WSDL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4EE1D-48A7-824A-B06A-E7C9017FEEE6}"/>
              </a:ext>
            </a:extLst>
          </p:cNvPr>
          <p:cNvSpPr txBox="1"/>
          <p:nvPr/>
        </p:nvSpPr>
        <p:spPr>
          <a:xfrm>
            <a:off x="1000729" y="736943"/>
            <a:ext cx="295766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SOA</a:t>
            </a:r>
          </a:p>
          <a:p>
            <a:r>
              <a:rPr lang="en-US" dirty="0"/>
              <a:t>Service 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47542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078AA-3A35-3342-8D28-0933B7FDC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4" b="1941"/>
          <a:stretch/>
        </p:blipFill>
        <p:spPr>
          <a:xfrm>
            <a:off x="3906699" y="245754"/>
            <a:ext cx="4780808" cy="63988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DF3514-28CC-9544-803C-A8DDF9C97FF7}"/>
              </a:ext>
            </a:extLst>
          </p:cNvPr>
          <p:cNvSpPr/>
          <p:nvPr/>
        </p:nvSpPr>
        <p:spPr>
          <a:xfrm>
            <a:off x="6871873" y="6488668"/>
            <a:ext cx="5153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chemeClr val="tx1">
                    <a:lumMod val="50000"/>
                    <a:lumOff val="50000"/>
                  </a:schemeClr>
                </a:solidFill>
              </a:rPr>
              <a:t>https://en.wikipedia.org/wiki/Enterprise_service_bus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D89C9-422A-9643-8FA7-F4A49F578EB9}"/>
              </a:ext>
            </a:extLst>
          </p:cNvPr>
          <p:cNvSpPr txBox="1"/>
          <p:nvPr/>
        </p:nvSpPr>
        <p:spPr>
          <a:xfrm>
            <a:off x="1000729" y="736943"/>
            <a:ext cx="22628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ESB</a:t>
            </a:r>
          </a:p>
          <a:p>
            <a:r>
              <a:rPr lang="en-US" dirty="0"/>
              <a:t>Enterprise Service Bus</a:t>
            </a:r>
          </a:p>
        </p:txBody>
      </p:sp>
    </p:spTree>
    <p:extLst>
      <p:ext uri="{BB962C8B-B14F-4D97-AF65-F5344CB8AC3E}">
        <p14:creationId xmlns:p14="http://schemas.microsoft.com/office/powerpoint/2010/main" val="174682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535" y="4406845"/>
            <a:ext cx="8192613" cy="1361996"/>
          </a:xfrm>
        </p:spPr>
        <p:txBody>
          <a:bodyPr>
            <a:normAutofit fontScale="90000"/>
          </a:bodyPr>
          <a:lstStyle/>
          <a:p>
            <a:r>
              <a:rPr lang="en-US" sz="5999" dirty="0"/>
              <a:t>2010: Microservices Integration</a:t>
            </a:r>
            <a:endParaRPr lang="en-US" b="0" dirty="0">
              <a:latin typeface="+mn-lt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492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F45A73-D8E1-F64B-A507-6B3907B30627}"/>
              </a:ext>
            </a:extLst>
          </p:cNvPr>
          <p:cNvSpPr/>
          <p:nvPr/>
        </p:nvSpPr>
        <p:spPr>
          <a:xfrm>
            <a:off x="774914" y="2316996"/>
            <a:ext cx="3409627" cy="2092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r>
              <a:rPr lang="en-US" sz="2400" dirty="0"/>
              <a:t>Organization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997956-6E76-E049-B908-125C399CB9F4}"/>
              </a:ext>
            </a:extLst>
          </p:cNvPr>
          <p:cNvSpPr/>
          <p:nvPr/>
        </p:nvSpPr>
        <p:spPr>
          <a:xfrm>
            <a:off x="3332134" y="2316995"/>
            <a:ext cx="852407" cy="20922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Contract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62708D-8A59-9144-A734-680197DF2772}"/>
              </a:ext>
            </a:extLst>
          </p:cNvPr>
          <p:cNvSpPr/>
          <p:nvPr/>
        </p:nvSpPr>
        <p:spPr>
          <a:xfrm>
            <a:off x="7852475" y="2382864"/>
            <a:ext cx="3409627" cy="20922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t"/>
          <a:lstStyle/>
          <a:p>
            <a:pPr algn="r"/>
            <a:r>
              <a:rPr lang="en-US" sz="2400" dirty="0"/>
              <a:t>Organization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889878-4CDB-0B47-BFFD-4275CECC0273}"/>
              </a:ext>
            </a:extLst>
          </p:cNvPr>
          <p:cNvSpPr/>
          <p:nvPr/>
        </p:nvSpPr>
        <p:spPr>
          <a:xfrm>
            <a:off x="7852475" y="2382864"/>
            <a:ext cx="852407" cy="20922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Contract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563C1B-F2CD-8F4B-AC2F-3534B68C0E1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184541" y="3363130"/>
            <a:ext cx="3667934" cy="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ded Corner 8">
            <a:extLst>
              <a:ext uri="{FF2B5EF4-FFF2-40B4-BE49-F238E27FC236}">
                <a16:creationId xmlns:a16="http://schemas.microsoft.com/office/drawing/2014/main" id="{D344D413-7827-3A42-8928-50427D66EF47}"/>
              </a:ext>
            </a:extLst>
          </p:cNvPr>
          <p:cNvSpPr/>
          <p:nvPr/>
        </p:nvSpPr>
        <p:spPr>
          <a:xfrm>
            <a:off x="5561308" y="2251126"/>
            <a:ext cx="914400" cy="914400"/>
          </a:xfrm>
          <a:prstGeom prst="foldedCorne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09ED6-B20F-0943-800C-0D19487F004C}"/>
              </a:ext>
            </a:extLst>
          </p:cNvPr>
          <p:cNvSpPr txBox="1"/>
          <p:nvPr/>
        </p:nvSpPr>
        <p:spPr>
          <a:xfrm>
            <a:off x="5624164" y="2263836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JSON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9E438B4-7C21-2C4A-B34A-03CE2D8BF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321" y="3102675"/>
            <a:ext cx="914400" cy="910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2CCE9C-B333-D740-AF82-16768167B851}"/>
              </a:ext>
            </a:extLst>
          </p:cNvPr>
          <p:cNvSpPr txBox="1"/>
          <p:nvPr/>
        </p:nvSpPr>
        <p:spPr>
          <a:xfrm>
            <a:off x="774914" y="3934728"/>
            <a:ext cx="2557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Business Process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AC02A0C-2747-7541-989B-65947FC5E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1790" y="3185486"/>
            <a:ext cx="914400" cy="910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CD290E-CDA1-6548-A0F1-263E9085240C}"/>
              </a:ext>
            </a:extLst>
          </p:cNvPr>
          <p:cNvSpPr txBox="1"/>
          <p:nvPr/>
        </p:nvSpPr>
        <p:spPr>
          <a:xfrm>
            <a:off x="8689383" y="4017539"/>
            <a:ext cx="2557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Business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5B8211-16E7-CD40-96AD-871292A46BE3}"/>
              </a:ext>
            </a:extLst>
          </p:cNvPr>
          <p:cNvSpPr/>
          <p:nvPr/>
        </p:nvSpPr>
        <p:spPr>
          <a:xfrm>
            <a:off x="4891668" y="583054"/>
            <a:ext cx="3168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Not shared: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</a:p>
          <a:p>
            <a:pPr marL="285750" indent="-285750">
              <a:buFont typeface="System Font Regular"/>
              <a:buChar char="●"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B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usiness processes</a:t>
            </a:r>
          </a:p>
          <a:p>
            <a:pPr marL="285750" indent="-285750">
              <a:buFont typeface="System Font Regular"/>
              <a:buChar char="●"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Remote state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38D85-714B-3F4B-9DAC-463948190BD4}"/>
              </a:ext>
            </a:extLst>
          </p:cNvPr>
          <p:cNvSpPr txBox="1"/>
          <p:nvPr/>
        </p:nvSpPr>
        <p:spPr>
          <a:xfrm>
            <a:off x="1000729" y="736943"/>
            <a:ext cx="311777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SOA → REST</a:t>
            </a:r>
          </a:p>
          <a:p>
            <a:r>
              <a:rPr lang="en-US" dirty="0"/>
              <a:t>Representational State Transfer</a:t>
            </a:r>
          </a:p>
        </p:txBody>
      </p:sp>
    </p:spTree>
    <p:extLst>
      <p:ext uri="{BB962C8B-B14F-4D97-AF65-F5344CB8AC3E}">
        <p14:creationId xmlns:p14="http://schemas.microsoft.com/office/powerpoint/2010/main" val="1895374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535" y="4406845"/>
            <a:ext cx="8192613" cy="1361996"/>
          </a:xfrm>
        </p:spPr>
        <p:txBody>
          <a:bodyPr>
            <a:normAutofit fontScale="90000"/>
          </a:bodyPr>
          <a:lstStyle/>
          <a:p>
            <a:r>
              <a:rPr lang="en-US" sz="5999" dirty="0"/>
              <a:t>2020: Blockchain Integration</a:t>
            </a:r>
            <a:endParaRPr lang="en-US" b="0" dirty="0">
              <a:latin typeface="+mn-lt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484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2B56E6-3353-FB40-A6E5-32A6140D7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66561"/>
              </p:ext>
            </p:extLst>
          </p:nvPr>
        </p:nvGraphicFramePr>
        <p:xfrm>
          <a:off x="0" y="1373185"/>
          <a:ext cx="12192000" cy="4111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7857170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234732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36478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2494348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74420302"/>
                    </a:ext>
                  </a:extLst>
                </a:gridCol>
              </a:tblGrid>
              <a:tr h="745175">
                <a:tc>
                  <a:txBody>
                    <a:bodyPr/>
                    <a:lstStyle/>
                    <a:p>
                      <a:r>
                        <a:rPr lang="en-US" dirty="0"/>
                        <a:t>Data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Functionality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Microservice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Blockchain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459843"/>
                  </a:ext>
                </a:extLst>
              </a:tr>
              <a:tr h="745175">
                <a:tc>
                  <a:txBody>
                    <a:bodyPr/>
                    <a:lstStyle/>
                    <a:p>
                      <a:r>
                        <a:rPr lang="en-US" dirty="0"/>
                        <a:t>1980s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597891"/>
                  </a:ext>
                </a:extLst>
              </a:tr>
              <a:tr h="745175">
                <a:tc>
                  <a:txBody>
                    <a:bodyPr/>
                    <a:lstStyle/>
                    <a:p>
                      <a:r>
                        <a:rPr lang="en-US" sz="1600" dirty="0"/>
                        <a:t>File Transfer</a:t>
                      </a:r>
                    </a:p>
                    <a:p>
                      <a:r>
                        <a:rPr lang="en-US" sz="1600" dirty="0"/>
                        <a:t>Common Database</a:t>
                      </a:r>
                    </a:p>
                    <a:p>
                      <a:r>
                        <a:rPr lang="en-US" sz="1600" dirty="0"/>
                        <a:t>Electronic Data Interchange(EDI)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Remote Procedure Call (RPC)</a:t>
                      </a:r>
                    </a:p>
                    <a:p>
                      <a:r>
                        <a:rPr lang="en-US" sz="1600" dirty="0"/>
                        <a:t>Object Request Broker (ORB)</a:t>
                      </a:r>
                    </a:p>
                    <a:p>
                      <a:r>
                        <a:rPr lang="en-US" sz="1600" dirty="0"/>
                        <a:t>Message Oriented Middleware (MOM)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Web Services (WS)</a:t>
                      </a:r>
                    </a:p>
                    <a:p>
                      <a:r>
                        <a:rPr lang="en-US" sz="1600" dirty="0"/>
                        <a:t>Enterprise Service Bus (ESB)</a:t>
                      </a:r>
                    </a:p>
                    <a:p>
                      <a:r>
                        <a:rPr lang="en-US" sz="1600" dirty="0"/>
                        <a:t>Business Process Manager (BPM, </a:t>
                      </a:r>
                      <a:r>
                        <a:rPr lang="en-US" sz="1200" dirty="0"/>
                        <a:t>integrating application software tasks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Representational State Transfer (REST)</a:t>
                      </a:r>
                    </a:p>
                    <a:p>
                      <a:r>
                        <a:rPr lang="en-US" sz="1600" dirty="0"/>
                        <a:t>Cloud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Cryptography</a:t>
                      </a:r>
                    </a:p>
                    <a:p>
                      <a:r>
                        <a:rPr lang="en-US" sz="1600" dirty="0"/>
                        <a:t>Distributed Ledger</a:t>
                      </a:r>
                    </a:p>
                    <a:p>
                      <a:r>
                        <a:rPr lang="en-US" sz="1600" dirty="0"/>
                        <a:t>Smart Contract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164564"/>
                  </a:ext>
                </a:extLst>
              </a:tr>
              <a:tr h="745175">
                <a:tc>
                  <a:txBody>
                    <a:bodyPr/>
                    <a:lstStyle/>
                    <a:p>
                      <a:r>
                        <a:rPr lang="en-US" sz="1600" dirty="0"/>
                        <a:t>Not Real-Time</a:t>
                      </a:r>
                    </a:p>
                    <a:p>
                      <a:r>
                        <a:rPr lang="en-US" sz="1600" dirty="0"/>
                        <a:t>Batch Jobs</a:t>
                      </a:r>
                    </a:p>
                    <a:p>
                      <a:r>
                        <a:rPr lang="en-US" sz="1600" dirty="0"/>
                        <a:t>Extract Transform Load (ETL)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Real-Time</a:t>
                      </a:r>
                    </a:p>
                    <a:p>
                      <a:r>
                        <a:rPr lang="en-US" sz="1600" dirty="0"/>
                        <a:t>Client server</a:t>
                      </a:r>
                    </a:p>
                    <a:p>
                      <a:r>
                        <a:rPr lang="en-US" sz="1600" dirty="0"/>
                        <a:t>Guaranteed Delivery (MOM)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Contract Formalization</a:t>
                      </a:r>
                    </a:p>
                    <a:p>
                      <a:r>
                        <a:rPr lang="en-US" sz="1600" dirty="0"/>
                        <a:t>API Definition</a:t>
                      </a:r>
                    </a:p>
                    <a:p>
                      <a:r>
                        <a:rPr lang="en-US" sz="1600" dirty="0"/>
                        <a:t>Process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Real-Time</a:t>
                      </a:r>
                    </a:p>
                    <a:p>
                      <a:r>
                        <a:rPr lang="en-US" sz="1600" dirty="0"/>
                        <a:t>Web Scale</a:t>
                      </a:r>
                    </a:p>
                    <a:p>
                      <a:r>
                        <a:rPr lang="en-US" sz="1600" dirty="0" err="1"/>
                        <a:t>XaaS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Decentralization</a:t>
                      </a:r>
                    </a:p>
                    <a:p>
                      <a:r>
                        <a:rPr lang="en-US" sz="1600" dirty="0"/>
                        <a:t>Distributed Business Process</a:t>
                      </a:r>
                    </a:p>
                    <a:p>
                      <a:r>
                        <a:rPr lang="en-US" sz="1600" dirty="0"/>
                        <a:t>Shared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1639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02CE499-A07C-4043-9D79-D0B48D53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Evolution</a:t>
            </a:r>
          </a:p>
        </p:txBody>
      </p:sp>
    </p:spTree>
    <p:extLst>
      <p:ext uri="{BB962C8B-B14F-4D97-AF65-F5344CB8AC3E}">
        <p14:creationId xmlns:p14="http://schemas.microsoft.com/office/powerpoint/2010/main" val="3614632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7A8F74-96F1-B34D-9E56-B2D844549DC4}"/>
              </a:ext>
            </a:extLst>
          </p:cNvPr>
          <p:cNvSpPr/>
          <p:nvPr/>
        </p:nvSpPr>
        <p:spPr>
          <a:xfrm>
            <a:off x="294466" y="1154624"/>
            <a:ext cx="1945039" cy="2092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r>
              <a:rPr lang="en-US" dirty="0"/>
              <a:t>System 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2736AD-7CF6-E046-81CC-05CDAC3A8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717" y="2257708"/>
            <a:ext cx="689081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B255E7-6F64-F448-8201-FE2AF154FAC5}"/>
              </a:ext>
            </a:extLst>
          </p:cNvPr>
          <p:cNvSpPr txBox="1"/>
          <p:nvPr/>
        </p:nvSpPr>
        <p:spPr>
          <a:xfrm>
            <a:off x="294466" y="2874719"/>
            <a:ext cx="1945039" cy="38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Business Process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2331E753-9142-BD44-874B-854AC09FDDA4}"/>
              </a:ext>
            </a:extLst>
          </p:cNvPr>
          <p:cNvSpPr/>
          <p:nvPr/>
        </p:nvSpPr>
        <p:spPr>
          <a:xfrm>
            <a:off x="364208" y="3806082"/>
            <a:ext cx="1832101" cy="8644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49E80B-39AD-BC42-B331-C9C78D16B379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1266986" y="3257859"/>
            <a:ext cx="13273" cy="5482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41EFCD4-D511-974F-B89E-D6501B67D581}"/>
              </a:ext>
            </a:extLst>
          </p:cNvPr>
          <p:cNvSpPr/>
          <p:nvPr/>
        </p:nvSpPr>
        <p:spPr>
          <a:xfrm>
            <a:off x="2696526" y="1154624"/>
            <a:ext cx="1945039" cy="20922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r>
              <a:rPr lang="en-US" dirty="0"/>
              <a:t>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B698AD3-B276-F748-B2CC-8B254E1FE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7777" y="2257708"/>
            <a:ext cx="689081" cy="685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2F9477B-578D-CA47-AE11-B8F2D99F0A3B}"/>
              </a:ext>
            </a:extLst>
          </p:cNvPr>
          <p:cNvSpPr txBox="1"/>
          <p:nvPr/>
        </p:nvSpPr>
        <p:spPr>
          <a:xfrm>
            <a:off x="2696526" y="2874719"/>
            <a:ext cx="1945039" cy="38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Smart Contract X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3D7E484B-E990-3046-BDD6-A3147049D483}"/>
              </a:ext>
            </a:extLst>
          </p:cNvPr>
          <p:cNvSpPr/>
          <p:nvPr/>
        </p:nvSpPr>
        <p:spPr>
          <a:xfrm>
            <a:off x="2766268" y="3806082"/>
            <a:ext cx="1832101" cy="86443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Ledger 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88A5EF-634C-F74B-AD6A-A3B71D6C72B3}"/>
              </a:ext>
            </a:extLst>
          </p:cNvPr>
          <p:cNvCxnSpPr>
            <a:cxnSpLocks/>
            <a:stCxn id="37" idx="2"/>
            <a:endCxn id="38" idx="1"/>
          </p:cNvCxnSpPr>
          <p:nvPr/>
        </p:nvCxnSpPr>
        <p:spPr>
          <a:xfrm>
            <a:off x="3669046" y="3257859"/>
            <a:ext cx="13273" cy="5482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93F8DC-F96C-224D-8E11-91699CAE1F80}"/>
              </a:ext>
            </a:extLst>
          </p:cNvPr>
          <p:cNvCxnSpPr>
            <a:cxnSpLocks/>
          </p:cNvCxnSpPr>
          <p:nvPr/>
        </p:nvCxnSpPr>
        <p:spPr>
          <a:xfrm flipH="1">
            <a:off x="2037848" y="1989444"/>
            <a:ext cx="860335" cy="0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8E0E6AC-6ECB-0649-A70B-894E8D42AC21}"/>
              </a:ext>
            </a:extLst>
          </p:cNvPr>
          <p:cNvSpPr/>
          <p:nvPr/>
        </p:nvSpPr>
        <p:spPr>
          <a:xfrm>
            <a:off x="7417809" y="1154624"/>
            <a:ext cx="1945039" cy="20922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r>
              <a:rPr lang="en-US" dirty="0"/>
              <a:t>Node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C9C77B97-F184-B241-A773-27FF38D33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9060" y="2257708"/>
            <a:ext cx="689081" cy="6858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9652792-A891-A747-8E80-B7458713E4A9}"/>
              </a:ext>
            </a:extLst>
          </p:cNvPr>
          <p:cNvSpPr txBox="1"/>
          <p:nvPr/>
        </p:nvSpPr>
        <p:spPr>
          <a:xfrm>
            <a:off x="7417809" y="2874719"/>
            <a:ext cx="1945039" cy="38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Smart Contract X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581EE98E-03E3-5647-845E-3ECF938FB706}"/>
              </a:ext>
            </a:extLst>
          </p:cNvPr>
          <p:cNvSpPr/>
          <p:nvPr/>
        </p:nvSpPr>
        <p:spPr>
          <a:xfrm>
            <a:off x="7487551" y="3806082"/>
            <a:ext cx="1832101" cy="86443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Ledger X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A3BB70-8077-FC46-84C0-91998BDA56C1}"/>
              </a:ext>
            </a:extLst>
          </p:cNvPr>
          <p:cNvCxnSpPr>
            <a:cxnSpLocks/>
            <a:stCxn id="53" idx="2"/>
            <a:endCxn id="54" idx="1"/>
          </p:cNvCxnSpPr>
          <p:nvPr/>
        </p:nvCxnSpPr>
        <p:spPr>
          <a:xfrm>
            <a:off x="8390329" y="3257859"/>
            <a:ext cx="13273" cy="5482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185F1D1-8CB0-A343-BEC5-B10391D46A28}"/>
              </a:ext>
            </a:extLst>
          </p:cNvPr>
          <p:cNvSpPr/>
          <p:nvPr/>
        </p:nvSpPr>
        <p:spPr>
          <a:xfrm>
            <a:off x="9926906" y="1154624"/>
            <a:ext cx="1945039" cy="20922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r>
              <a:rPr lang="en-US" dirty="0"/>
              <a:t>System B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4EA85717-1C10-2A4F-BB0B-9B5C30C62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8157" y="2257708"/>
            <a:ext cx="689081" cy="6858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4709856-E7A2-774B-B38D-9F13C693E934}"/>
              </a:ext>
            </a:extLst>
          </p:cNvPr>
          <p:cNvSpPr txBox="1"/>
          <p:nvPr/>
        </p:nvSpPr>
        <p:spPr>
          <a:xfrm>
            <a:off x="9926906" y="2874719"/>
            <a:ext cx="1945039" cy="38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Business Process</a:t>
            </a:r>
          </a:p>
        </p:txBody>
      </p:sp>
      <p:sp>
        <p:nvSpPr>
          <p:cNvPr id="59" name="Can 58">
            <a:extLst>
              <a:ext uri="{FF2B5EF4-FFF2-40B4-BE49-F238E27FC236}">
                <a16:creationId xmlns:a16="http://schemas.microsoft.com/office/drawing/2014/main" id="{D047C929-71D1-2E48-8C90-D491F787E6E0}"/>
              </a:ext>
            </a:extLst>
          </p:cNvPr>
          <p:cNvSpPr/>
          <p:nvPr/>
        </p:nvSpPr>
        <p:spPr>
          <a:xfrm>
            <a:off x="9996648" y="3806082"/>
            <a:ext cx="1832101" cy="864430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B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B531CC4-7969-E247-AF23-EE02F09CA0DC}"/>
              </a:ext>
            </a:extLst>
          </p:cNvPr>
          <p:cNvCxnSpPr>
            <a:cxnSpLocks/>
            <a:stCxn id="58" idx="2"/>
            <a:endCxn id="59" idx="1"/>
          </p:cNvCxnSpPr>
          <p:nvPr/>
        </p:nvCxnSpPr>
        <p:spPr>
          <a:xfrm>
            <a:off x="10899426" y="3257859"/>
            <a:ext cx="13273" cy="5482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CF450E-3615-9244-BAD4-4D1C7AA17A77}"/>
              </a:ext>
            </a:extLst>
          </p:cNvPr>
          <p:cNvCxnSpPr>
            <a:cxnSpLocks/>
          </p:cNvCxnSpPr>
          <p:nvPr/>
        </p:nvCxnSpPr>
        <p:spPr>
          <a:xfrm flipH="1">
            <a:off x="9211164" y="2026102"/>
            <a:ext cx="860335" cy="0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683415E-A874-284F-9492-7C376B6960FB}"/>
              </a:ext>
            </a:extLst>
          </p:cNvPr>
          <p:cNvSpPr>
            <a:spLocks noChangeAspect="1"/>
          </p:cNvSpPr>
          <p:nvPr/>
        </p:nvSpPr>
        <p:spPr>
          <a:xfrm>
            <a:off x="5168328" y="4238297"/>
            <a:ext cx="1371600" cy="1475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C9DD6A-39B6-9B40-BBB9-8E5E1E237A4A}"/>
              </a:ext>
            </a:extLst>
          </p:cNvPr>
          <p:cNvSpPr>
            <a:spLocks noChangeAspect="1"/>
          </p:cNvSpPr>
          <p:nvPr/>
        </p:nvSpPr>
        <p:spPr>
          <a:xfrm>
            <a:off x="5365962" y="4593022"/>
            <a:ext cx="1371600" cy="1475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8368F0D-F05C-EE4D-9D30-D87C896DF084}"/>
              </a:ext>
            </a:extLst>
          </p:cNvPr>
          <p:cNvSpPr>
            <a:spLocks noChangeAspect="1"/>
          </p:cNvSpPr>
          <p:nvPr/>
        </p:nvSpPr>
        <p:spPr>
          <a:xfrm>
            <a:off x="5537231" y="4939862"/>
            <a:ext cx="1371600" cy="1475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D8681C-DBFA-0242-B239-83410D542B92}"/>
              </a:ext>
            </a:extLst>
          </p:cNvPr>
          <p:cNvSpPr>
            <a:spLocks noChangeAspect="1"/>
          </p:cNvSpPr>
          <p:nvPr/>
        </p:nvSpPr>
        <p:spPr>
          <a:xfrm>
            <a:off x="5740957" y="5267198"/>
            <a:ext cx="1371600" cy="1475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4832C2-454C-CD4F-8964-0B446C296E1E}"/>
              </a:ext>
            </a:extLst>
          </p:cNvPr>
          <p:cNvSpPr/>
          <p:nvPr/>
        </p:nvSpPr>
        <p:spPr>
          <a:xfrm>
            <a:off x="46494" y="929898"/>
            <a:ext cx="4928461" cy="400996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365E7C3-CA7C-0B46-85C3-B5F670599C0A}"/>
              </a:ext>
            </a:extLst>
          </p:cNvPr>
          <p:cNvSpPr/>
          <p:nvPr/>
        </p:nvSpPr>
        <p:spPr>
          <a:xfrm>
            <a:off x="7177100" y="869737"/>
            <a:ext cx="4928461" cy="400996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78030B5-E3E5-BB40-92F6-9305BD3FC504}"/>
              </a:ext>
            </a:extLst>
          </p:cNvPr>
          <p:cNvCxnSpPr>
            <a:cxnSpLocks/>
          </p:cNvCxnSpPr>
          <p:nvPr/>
        </p:nvCxnSpPr>
        <p:spPr>
          <a:xfrm flipH="1">
            <a:off x="4935795" y="2200759"/>
            <a:ext cx="2241305" cy="0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B96502C-899C-3448-B441-911193D4534F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5009638" y="2324791"/>
            <a:ext cx="844490" cy="1913506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C25E4AC-1EA4-A347-B5F7-C654AFC33161}"/>
              </a:ext>
            </a:extLst>
          </p:cNvPr>
          <p:cNvCxnSpPr>
            <a:cxnSpLocks/>
          </p:cNvCxnSpPr>
          <p:nvPr/>
        </p:nvCxnSpPr>
        <p:spPr>
          <a:xfrm flipV="1">
            <a:off x="6095237" y="2324791"/>
            <a:ext cx="1047180" cy="1952113"/>
          </a:xfrm>
          <a:prstGeom prst="straightConnector1">
            <a:avLst/>
          </a:prstGeom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D38031D-4BF4-554C-800A-43E48C073F13}"/>
              </a:ext>
            </a:extLst>
          </p:cNvPr>
          <p:cNvSpPr txBox="1"/>
          <p:nvPr/>
        </p:nvSpPr>
        <p:spPr>
          <a:xfrm>
            <a:off x="697726" y="76677"/>
            <a:ext cx="31484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418146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EA5505-A489-ED4A-B209-05D5F1902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2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AAE704-75B7-8442-A81D-545A7FFA8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304003"/>
              </p:ext>
            </p:extLst>
          </p:nvPr>
        </p:nvGraphicFramePr>
        <p:xfrm>
          <a:off x="728420" y="1593352"/>
          <a:ext cx="3862524" cy="2576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736">
                  <a:extLst>
                    <a:ext uri="{9D8B030D-6E8A-4147-A177-3AD203B41FA5}">
                      <a16:colId xmlns:a16="http://schemas.microsoft.com/office/drawing/2014/main" val="175673880"/>
                    </a:ext>
                  </a:extLst>
                </a:gridCol>
                <a:gridCol w="697399">
                  <a:extLst>
                    <a:ext uri="{9D8B030D-6E8A-4147-A177-3AD203B41FA5}">
                      <a16:colId xmlns:a16="http://schemas.microsoft.com/office/drawing/2014/main" val="2357289908"/>
                    </a:ext>
                  </a:extLst>
                </a:gridCol>
                <a:gridCol w="747389">
                  <a:extLst>
                    <a:ext uri="{9D8B030D-6E8A-4147-A177-3AD203B41FA5}">
                      <a16:colId xmlns:a16="http://schemas.microsoft.com/office/drawing/2014/main" val="1679915881"/>
                    </a:ext>
                  </a:extLst>
                </a:gridCol>
              </a:tblGrid>
              <a:tr h="25769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Organization A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System A</a:t>
                      </a:r>
                    </a:p>
                  </a:txBody>
                  <a:tcPr marT="18288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Business Process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18572"/>
                  </a:ext>
                </a:extLst>
              </a:tr>
            </a:tbl>
          </a:graphicData>
        </a:graphic>
      </p:graphicFrame>
      <p:sp>
        <p:nvSpPr>
          <p:cNvPr id="11" name="Right Brace 10">
            <a:extLst>
              <a:ext uri="{FF2B5EF4-FFF2-40B4-BE49-F238E27FC236}">
                <a16:creationId xmlns:a16="http://schemas.microsoft.com/office/drawing/2014/main" id="{81AE6C04-6EED-F244-AB31-2B46A7AFFE23}"/>
              </a:ext>
            </a:extLst>
          </p:cNvPr>
          <p:cNvSpPr/>
          <p:nvPr/>
        </p:nvSpPr>
        <p:spPr>
          <a:xfrm rot="5400000">
            <a:off x="5920002" y="3786391"/>
            <a:ext cx="366972" cy="2858154"/>
          </a:xfrm>
          <a:prstGeom prst="righ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B89A95A-54AF-B74C-8DC8-B135CEBB3B5C}"/>
              </a:ext>
            </a:extLst>
          </p:cNvPr>
          <p:cNvSpPr/>
          <p:nvPr/>
        </p:nvSpPr>
        <p:spPr>
          <a:xfrm rot="5400000">
            <a:off x="5978729" y="3904192"/>
            <a:ext cx="239950" cy="1106478"/>
          </a:xfrm>
          <a:prstGeom prst="righ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3E978-7064-AA46-9861-1C42349A85EE}"/>
              </a:ext>
            </a:extLst>
          </p:cNvPr>
          <p:cNvSpPr txBox="1"/>
          <p:nvPr/>
        </p:nvSpPr>
        <p:spPr>
          <a:xfrm>
            <a:off x="5387587" y="4513688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1980s 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2DE67A-BB1E-814F-B448-43E205F3B434}"/>
              </a:ext>
            </a:extLst>
          </p:cNvPr>
          <p:cNvSpPr/>
          <p:nvPr/>
        </p:nvSpPr>
        <p:spPr>
          <a:xfrm>
            <a:off x="5697423" y="1593352"/>
            <a:ext cx="802561" cy="2576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274320" rIns="0" rtlCol="0" anchor="ctr"/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Protocol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048C49-1D9F-8749-8354-E5E32A8FC799}"/>
              </a:ext>
            </a:extLst>
          </p:cNvPr>
          <p:cNvSpPr/>
          <p:nvPr/>
        </p:nvSpPr>
        <p:spPr>
          <a:xfrm>
            <a:off x="6651943" y="1593351"/>
            <a:ext cx="802561" cy="25769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274320" rIns="0" rtlCol="0" anchor="ctr"/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Contract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760A5C-0641-344A-86BA-04EF3318A068}"/>
              </a:ext>
            </a:extLst>
          </p:cNvPr>
          <p:cNvSpPr/>
          <p:nvPr/>
        </p:nvSpPr>
        <p:spPr>
          <a:xfrm>
            <a:off x="4742904" y="1593350"/>
            <a:ext cx="802561" cy="25769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274320" rIns="0" rtlCol="0" anchor="ctr"/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Contract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58D73D6-0ADD-5E41-A144-3DAA20A8C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74372"/>
              </p:ext>
            </p:extLst>
          </p:nvPr>
        </p:nvGraphicFramePr>
        <p:xfrm>
          <a:off x="7601058" y="1593351"/>
          <a:ext cx="3862524" cy="2576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25">
                  <a:extLst>
                    <a:ext uri="{9D8B030D-6E8A-4147-A177-3AD203B41FA5}">
                      <a16:colId xmlns:a16="http://schemas.microsoft.com/office/drawing/2014/main" val="175673880"/>
                    </a:ext>
                  </a:extLst>
                </a:gridCol>
                <a:gridCol w="759417">
                  <a:extLst>
                    <a:ext uri="{9D8B030D-6E8A-4147-A177-3AD203B41FA5}">
                      <a16:colId xmlns:a16="http://schemas.microsoft.com/office/drawing/2014/main" val="2357289908"/>
                    </a:ext>
                  </a:extLst>
                </a:gridCol>
                <a:gridCol w="2319582">
                  <a:extLst>
                    <a:ext uri="{9D8B030D-6E8A-4147-A177-3AD203B41FA5}">
                      <a16:colId xmlns:a16="http://schemas.microsoft.com/office/drawing/2014/main" val="1679915881"/>
                    </a:ext>
                  </a:extLst>
                </a:gridCol>
              </a:tblGrid>
              <a:tr h="2576988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Business Process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Organization B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System B</a:t>
                      </a:r>
                    </a:p>
                  </a:txBody>
                  <a:tcPr marT="18288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18572"/>
                  </a:ext>
                </a:extLst>
              </a:tr>
            </a:tbl>
          </a:graphicData>
        </a:graphic>
      </p:graphicFrame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9C7498AD-3977-2E44-BFED-2C872827B57B}"/>
              </a:ext>
            </a:extLst>
          </p:cNvPr>
          <p:cNvSpPr/>
          <p:nvPr/>
        </p:nvSpPr>
        <p:spPr>
          <a:xfrm>
            <a:off x="3115159" y="309305"/>
            <a:ext cx="6044340" cy="1116928"/>
          </a:xfrm>
          <a:prstGeom prst="leftRightArrow">
            <a:avLst/>
          </a:prstGeom>
          <a:gradFill>
            <a:gsLst>
              <a:gs pos="74000">
                <a:schemeClr val="accent6">
                  <a:lumMod val="60000"/>
                  <a:lumOff val="40000"/>
                </a:schemeClr>
              </a:gs>
              <a:gs pos="26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  <a:gs pos="49016">
                <a:schemeClr val="accent6">
                  <a:lumMod val="20000"/>
                  <a:lumOff val="80000"/>
                </a:schemeClr>
              </a:gs>
              <a:gs pos="0">
                <a:schemeClr val="accent6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Shared Logic and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8CFD4B-4DFD-884B-AE31-A611A4D08FEB}"/>
              </a:ext>
            </a:extLst>
          </p:cNvPr>
          <p:cNvSpPr txBox="1"/>
          <p:nvPr/>
        </p:nvSpPr>
        <p:spPr>
          <a:xfrm>
            <a:off x="4840719" y="5284755"/>
            <a:ext cx="266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2000s Web Services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C6554E3A-D0DB-6041-B17A-0FA19A3ECD95}"/>
              </a:ext>
            </a:extLst>
          </p:cNvPr>
          <p:cNvSpPr/>
          <p:nvPr/>
        </p:nvSpPr>
        <p:spPr>
          <a:xfrm rot="5400000">
            <a:off x="5923912" y="3047537"/>
            <a:ext cx="344173" cy="5889144"/>
          </a:xfrm>
          <a:prstGeom prst="righ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B76EC-3E60-5A40-8F10-4F67AD439CC9}"/>
              </a:ext>
            </a:extLst>
          </p:cNvPr>
          <p:cNvSpPr txBox="1"/>
          <p:nvPr/>
        </p:nvSpPr>
        <p:spPr>
          <a:xfrm>
            <a:off x="4991785" y="6069886"/>
            <a:ext cx="2208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2020 Blockchain</a:t>
            </a:r>
          </a:p>
        </p:txBody>
      </p:sp>
    </p:spTree>
    <p:extLst>
      <p:ext uri="{BB962C8B-B14F-4D97-AF65-F5344CB8AC3E}">
        <p14:creationId xmlns:p14="http://schemas.microsoft.com/office/powerpoint/2010/main" val="3425890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AAE704-75B7-8442-A81D-545A7FFA8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212762"/>
              </p:ext>
            </p:extLst>
          </p:nvPr>
        </p:nvGraphicFramePr>
        <p:xfrm>
          <a:off x="2637756" y="2161386"/>
          <a:ext cx="1676400" cy="349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75673880"/>
                    </a:ext>
                  </a:extLst>
                </a:gridCol>
              </a:tblGrid>
              <a:tr h="17461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Shared Data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18572"/>
                  </a:ext>
                </a:extLst>
              </a:tr>
              <a:tr h="17461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Distributed Ledger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152087"/>
                  </a:ext>
                </a:extLst>
              </a:tr>
            </a:tbl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529CEDAD-031D-6E40-A57D-FE0A1274948A}"/>
              </a:ext>
            </a:extLst>
          </p:cNvPr>
          <p:cNvSpPr/>
          <p:nvPr/>
        </p:nvSpPr>
        <p:spPr>
          <a:xfrm flipH="1">
            <a:off x="2637755" y="1130255"/>
            <a:ext cx="7305472" cy="883466"/>
          </a:xfrm>
          <a:prstGeom prst="rightArrow">
            <a:avLst/>
          </a:prstGeom>
          <a:gradFill flip="none" rotWithShape="1">
            <a:gsLst>
              <a:gs pos="65983">
                <a:schemeClr val="accent6">
                  <a:lumMod val="75000"/>
                </a:schemeClr>
              </a:gs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  <a:gs pos="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Shared Integration Infrastructure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7726E9-51DA-A341-A5A0-FA534876D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73437"/>
              </p:ext>
            </p:extLst>
          </p:nvPr>
        </p:nvGraphicFramePr>
        <p:xfrm>
          <a:off x="4514113" y="2171113"/>
          <a:ext cx="1676400" cy="349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75673880"/>
                    </a:ext>
                  </a:extLst>
                </a:gridCol>
              </a:tblGrid>
              <a:tr h="17461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Shared Business Processes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18572"/>
                  </a:ext>
                </a:extLst>
              </a:tr>
              <a:tr h="17461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Smart Contract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15208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796857-2B23-5045-B313-7385285D5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422303"/>
              </p:ext>
            </p:extLst>
          </p:nvPr>
        </p:nvGraphicFramePr>
        <p:xfrm>
          <a:off x="6390470" y="2161386"/>
          <a:ext cx="1676400" cy="349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75673880"/>
                    </a:ext>
                  </a:extLst>
                </a:gridCol>
              </a:tblGrid>
              <a:tr h="1746115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Contract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18572"/>
                  </a:ext>
                </a:extLst>
              </a:tr>
              <a:tr h="1746115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SOAP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1520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368CCD-2023-FC4F-9981-3866B9EDC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165504"/>
              </p:ext>
            </p:extLst>
          </p:nvPr>
        </p:nvGraphicFramePr>
        <p:xfrm>
          <a:off x="8266827" y="2171113"/>
          <a:ext cx="1676400" cy="349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75673880"/>
                    </a:ext>
                  </a:extLst>
                </a:gridCol>
              </a:tblGrid>
              <a:tr h="1746115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Protocol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18572"/>
                  </a:ext>
                </a:extLst>
              </a:tr>
              <a:tr h="1746115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FTP</a:t>
                      </a:r>
                    </a:p>
                  </a:txBody>
                  <a:tcPr marT="182880" vert="vert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152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98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721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2B56E6-3353-FB40-A6E5-32A6140D7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60432"/>
              </p:ext>
            </p:extLst>
          </p:nvPr>
        </p:nvGraphicFramePr>
        <p:xfrm>
          <a:off x="0" y="719666"/>
          <a:ext cx="12192000" cy="5862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7857170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234732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36478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2494348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74420302"/>
                    </a:ext>
                  </a:extLst>
                </a:gridCol>
              </a:tblGrid>
              <a:tr h="745175">
                <a:tc>
                  <a:txBody>
                    <a:bodyPr/>
                    <a:lstStyle/>
                    <a:p>
                      <a:r>
                        <a:rPr lang="en-US" dirty="0"/>
                        <a:t>Data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Functionality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Microservice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Blockchain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459843"/>
                  </a:ext>
                </a:extLst>
              </a:tr>
              <a:tr h="745175">
                <a:tc>
                  <a:txBody>
                    <a:bodyPr/>
                    <a:lstStyle/>
                    <a:p>
                      <a:r>
                        <a:rPr lang="en-US" dirty="0"/>
                        <a:t>1980s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597891"/>
                  </a:ext>
                </a:extLst>
              </a:tr>
              <a:tr h="745175">
                <a:tc>
                  <a:txBody>
                    <a:bodyPr/>
                    <a:lstStyle/>
                    <a:p>
                      <a:r>
                        <a:rPr lang="en-US" sz="1600" dirty="0"/>
                        <a:t>File Transfer</a:t>
                      </a:r>
                    </a:p>
                    <a:p>
                      <a:r>
                        <a:rPr lang="en-US" sz="1600" dirty="0"/>
                        <a:t>Common Database</a:t>
                      </a:r>
                    </a:p>
                    <a:p>
                      <a:r>
                        <a:rPr lang="en-US" sz="1600" dirty="0"/>
                        <a:t>Electronic Data Interchange(EDI)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Remote Procedure Call (RPC)</a:t>
                      </a:r>
                    </a:p>
                    <a:p>
                      <a:r>
                        <a:rPr lang="en-US" sz="1600" dirty="0"/>
                        <a:t>Object Request Broker (ORB)</a:t>
                      </a:r>
                    </a:p>
                    <a:p>
                      <a:r>
                        <a:rPr lang="en-US" sz="1600" dirty="0"/>
                        <a:t>Message Oriented Middleware (MOM)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Web Services (WS)</a:t>
                      </a:r>
                    </a:p>
                    <a:p>
                      <a:r>
                        <a:rPr lang="en-US" sz="1600" dirty="0"/>
                        <a:t>Enterprise Service Bus (ESB)</a:t>
                      </a:r>
                    </a:p>
                    <a:p>
                      <a:r>
                        <a:rPr lang="en-US" sz="1600" dirty="0"/>
                        <a:t>Business Process Manager (BPM, </a:t>
                      </a:r>
                      <a:r>
                        <a:rPr lang="en-US" sz="1200" dirty="0"/>
                        <a:t>integrating application software tasks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Representational State Transfer (REST)</a:t>
                      </a:r>
                    </a:p>
                    <a:p>
                      <a:r>
                        <a:rPr lang="en-US" sz="1600" dirty="0"/>
                        <a:t>Cloud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Cryptography</a:t>
                      </a:r>
                    </a:p>
                    <a:p>
                      <a:r>
                        <a:rPr lang="en-US" sz="1600" dirty="0"/>
                        <a:t>Distributed Ledger</a:t>
                      </a:r>
                    </a:p>
                    <a:p>
                      <a:r>
                        <a:rPr lang="en-US" sz="1600" dirty="0"/>
                        <a:t>Smart Contract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164564"/>
                  </a:ext>
                </a:extLst>
              </a:tr>
              <a:tr h="745175">
                <a:tc>
                  <a:txBody>
                    <a:bodyPr/>
                    <a:lstStyle/>
                    <a:p>
                      <a:r>
                        <a:rPr lang="en-US" sz="1600" dirty="0"/>
                        <a:t>Not Real-Time</a:t>
                      </a:r>
                    </a:p>
                    <a:p>
                      <a:r>
                        <a:rPr lang="en-US" sz="1600" dirty="0"/>
                        <a:t>Batch Jobs</a:t>
                      </a:r>
                    </a:p>
                    <a:p>
                      <a:r>
                        <a:rPr lang="en-US" sz="1600" dirty="0"/>
                        <a:t>Extract Transform Load (ETL)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Real-Time</a:t>
                      </a:r>
                    </a:p>
                    <a:p>
                      <a:r>
                        <a:rPr lang="en-US" sz="1600" dirty="0"/>
                        <a:t>Client server</a:t>
                      </a:r>
                    </a:p>
                    <a:p>
                      <a:r>
                        <a:rPr lang="en-US" sz="1600" dirty="0"/>
                        <a:t>Guaranteed Delivery (MOM)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Contract Formalization</a:t>
                      </a:r>
                    </a:p>
                    <a:p>
                      <a:r>
                        <a:rPr lang="en-US" sz="1600" dirty="0"/>
                        <a:t>API Definition</a:t>
                      </a:r>
                    </a:p>
                    <a:p>
                      <a:r>
                        <a:rPr lang="en-US" sz="1600" dirty="0"/>
                        <a:t>Process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Real-Time</a:t>
                      </a:r>
                    </a:p>
                    <a:p>
                      <a:r>
                        <a:rPr lang="en-US" sz="1600" dirty="0"/>
                        <a:t>Web Scale</a:t>
                      </a:r>
                    </a:p>
                    <a:p>
                      <a:r>
                        <a:rPr lang="en-US" sz="1600" dirty="0" err="1"/>
                        <a:t>XaaS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Decentralization</a:t>
                      </a:r>
                    </a:p>
                    <a:p>
                      <a:r>
                        <a:rPr lang="en-US" sz="1600" dirty="0"/>
                        <a:t>Distributed Business Process</a:t>
                      </a:r>
                    </a:p>
                    <a:p>
                      <a:r>
                        <a:rPr lang="en-US" sz="1600" dirty="0"/>
                        <a:t>Shared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16397"/>
                  </a:ext>
                </a:extLst>
              </a:tr>
              <a:tr h="74517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945200"/>
                          </a:solidFill>
                        </a:rPr>
                        <a:t>First widely adopted data integration. Many challenges.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945200"/>
                          </a:solidFill>
                        </a:rPr>
                        <a:t>Language dependent, platform dependent, OS dependent, limitations of shared context. Attempts as interfaces (IDL).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945200"/>
                          </a:solidFill>
                        </a:rPr>
                        <a:t>Web standards, XML. Common message format SOAP, interfaces WSDL. Coupled with ESB, BPM, enable business integration semantics.</a:t>
                      </a:r>
                      <a:endParaRPr lang="en-US" sz="1200" dirty="0">
                        <a:solidFill>
                          <a:srgbClr val="00905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945200"/>
                          </a:solidFill>
                        </a:rPr>
                        <a:t>Lower cost validation and APIs.</a:t>
                      </a:r>
                    </a:p>
                    <a:p>
                      <a:endParaRPr lang="en-US" sz="1200" dirty="0">
                        <a:solidFill>
                          <a:srgbClr val="945200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rgbClr val="945200"/>
                          </a:solidFill>
                        </a:rPr>
                        <a:t>Distributed system decomposition.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945200"/>
                          </a:solidFill>
                        </a:rPr>
                        <a:t>Share business processes as smart contracts. The validate the contract, the state is validated through the blockchain state – including multiparty.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86622"/>
                  </a:ext>
                </a:extLst>
              </a:tr>
              <a:tr h="745175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0905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9051"/>
                          </a:solidFill>
                        </a:rPr>
                        <a:t>Data is agnostic, no inspection, validation, transformation. No understanding of business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9051"/>
                          </a:solidFill>
                        </a:rPr>
                        <a:t>Overspecification, WS-*, too much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9051"/>
                          </a:solidFill>
                        </a:rPr>
                        <a:t>Enabled by cloud, web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9051"/>
                          </a:solidFill>
                        </a:rPr>
                        <a:t>ESB/BPM spanning multiple organizations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959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668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1C6C-58AE-D04D-9C54-902E78B2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Verticals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9EFD-A615-1441-8E7D-3054FDA63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Industries where that have understanding of data models and business processes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Healthcare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Supply Chain</a:t>
            </a:r>
          </a:p>
        </p:txBody>
      </p:sp>
    </p:spTree>
    <p:extLst>
      <p:ext uri="{BB962C8B-B14F-4D97-AF65-F5344CB8AC3E}">
        <p14:creationId xmlns:p14="http://schemas.microsoft.com/office/powerpoint/2010/main" val="2573300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88681-3B51-3D48-B849-0393096D4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agreement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82348-80DE-3D41-9B26-3046BB731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years for UPC adoption</a:t>
            </a:r>
          </a:p>
          <a:p>
            <a:r>
              <a:rPr lang="en-US" dirty="0"/>
              <a:t>The brilliance of the web simplicity</a:t>
            </a:r>
          </a:p>
        </p:txBody>
      </p:sp>
    </p:spTree>
    <p:extLst>
      <p:ext uri="{BB962C8B-B14F-4D97-AF65-F5344CB8AC3E}">
        <p14:creationId xmlns:p14="http://schemas.microsoft.com/office/powerpoint/2010/main" val="386501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9AD8F-319A-4F46-A752-8EA64606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2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410" b="81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967063"/>
            <a:ext cx="12192000" cy="29238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3175" cmpd="sng">
                  <a:noFill/>
                </a:ln>
                <a:solidFill>
                  <a:schemeClr val="bg1"/>
                </a:solidFill>
                <a:effectLst>
                  <a:outerShdw blurRad="15875" dist="25400" dir="2700000" algn="tl" rotWithShape="0">
                    <a:srgbClr val="000000">
                      <a:alpha val="43000"/>
                    </a:srgbClr>
                  </a:outerShdw>
                </a:effectLst>
              </a:rPr>
              <a:t>7 BILLION </a:t>
            </a:r>
            <a:r>
              <a:rPr lang="en-US" sz="7200" b="1" dirty="0">
                <a:ln w="3175" cmpd="sng">
                  <a:noFill/>
                </a:ln>
                <a:solidFill>
                  <a:srgbClr val="438FFB"/>
                </a:solidFill>
                <a:effectLst>
                  <a:outerShdw blurRad="15875" dist="25400" dir="2700000" algn="tl" rotWithShape="0">
                    <a:srgbClr val="000000">
                      <a:alpha val="43000"/>
                    </a:srgbClr>
                  </a:outerShdw>
                </a:effectLst>
              </a:rPr>
              <a:t>PEOPLE</a:t>
            </a:r>
          </a:p>
          <a:p>
            <a:pPr algn="ctr"/>
            <a:r>
              <a:rPr lang="en-US" sz="7200" b="1" dirty="0">
                <a:ln w="3175" cmpd="sng">
                  <a:noFill/>
                </a:ln>
                <a:solidFill>
                  <a:schemeClr val="bg1"/>
                </a:solidFill>
                <a:effectLst>
                  <a:outerShdw blurRad="15875" dist="25400" dir="2700000" algn="tl" rotWithShape="0">
                    <a:srgbClr val="000000">
                      <a:alpha val="43000"/>
                    </a:srgbClr>
                  </a:outerShdw>
                </a:effectLst>
              </a:rPr>
              <a:t>195 </a:t>
            </a:r>
            <a:r>
              <a:rPr lang="en-US" sz="7200" b="1" dirty="0">
                <a:ln w="3175" cmpd="sng">
                  <a:noFill/>
                </a:ln>
                <a:solidFill>
                  <a:srgbClr val="438FFB"/>
                </a:solidFill>
                <a:effectLst>
                  <a:outerShdw blurRad="15875" dist="25400" dir="2700000" algn="tl" rotWithShape="0">
                    <a:srgbClr val="000000">
                      <a:alpha val="43000"/>
                    </a:srgbClr>
                  </a:outerShdw>
                </a:effectLst>
              </a:rPr>
              <a:t>COUNTRIES</a:t>
            </a:r>
          </a:p>
          <a:p>
            <a:pPr algn="ctr"/>
            <a:r>
              <a:rPr lang="en-US" sz="3600" b="1" dirty="0">
                <a:ln w="3175" cmpd="sng">
                  <a:noFill/>
                </a:ln>
                <a:solidFill>
                  <a:schemeClr val="bg1"/>
                </a:solidFill>
                <a:effectLst>
                  <a:outerShdw blurRad="15875" dist="25400" dir="2700000" algn="tl" rotWithShape="0">
                    <a:srgbClr val="000000">
                      <a:alpha val="43000"/>
                    </a:srgbClr>
                  </a:outerShdw>
                </a:effectLst>
              </a:rPr>
              <a:t>ALL PRODUCING </a:t>
            </a:r>
            <a:r>
              <a:rPr lang="en-US" sz="3600" b="1" dirty="0">
                <a:ln w="3175" cmpd="sng">
                  <a:noFill/>
                </a:ln>
                <a:solidFill>
                  <a:srgbClr val="438FFB"/>
                </a:solidFill>
                <a:effectLst>
                  <a:outerShdw blurRad="15875" dist="25400" dir="2700000" algn="tl" rotWithShape="0">
                    <a:srgbClr val="000000">
                      <a:alpha val="43000"/>
                    </a:srgbClr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6942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8ACA5-FE3B-6649-9B33-5C5F6030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33" y="0"/>
            <a:ext cx="521416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6D2620-6DDF-FB43-868F-8753AAA416B9}"/>
              </a:ext>
            </a:extLst>
          </p:cNvPr>
          <p:cNvGrpSpPr/>
          <p:nvPr/>
        </p:nvGrpSpPr>
        <p:grpSpPr>
          <a:xfrm>
            <a:off x="1362791" y="1397675"/>
            <a:ext cx="4006931" cy="4062650"/>
            <a:chOff x="1207237" y="1469300"/>
            <a:chExt cx="4006931" cy="40626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026F8C-0C0E-3243-BDC0-6EAC3C5AD89B}"/>
                </a:ext>
              </a:extLst>
            </p:cNvPr>
            <p:cNvSpPr txBox="1"/>
            <p:nvPr/>
          </p:nvSpPr>
          <p:spPr>
            <a:xfrm>
              <a:off x="1207237" y="1469300"/>
              <a:ext cx="316304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200" b="1" spc="1800" dirty="0">
                  <a:ln w="3175" cmpd="sng">
                    <a:noFill/>
                  </a:ln>
                  <a:effectLst>
                    <a:outerShdw blurRad="15875" dist="254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DATA</a:t>
              </a:r>
            </a:p>
            <a:p>
              <a:pPr algn="ctr"/>
              <a:r>
                <a:rPr lang="en-US" sz="3600" b="1" dirty="0">
                  <a:ln w="3175" cmpd="sng">
                    <a:noFill/>
                  </a:ln>
                  <a:effectLst>
                    <a:outerShdw blurRad="15875" dist="254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IS THE NEW OIL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9275F1-F358-1549-8A0A-4E8A593F468A}"/>
                </a:ext>
              </a:extLst>
            </p:cNvPr>
            <p:cNvSpPr txBox="1"/>
            <p:nvPr/>
          </p:nvSpPr>
          <p:spPr>
            <a:xfrm>
              <a:off x="1207237" y="3223626"/>
              <a:ext cx="4006931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We need to find it, </a:t>
              </a:r>
            </a:p>
            <a:p>
              <a:r>
                <a:rPr lang="en-US" sz="3600" dirty="0"/>
                <a:t>extract it, refine it, </a:t>
              </a:r>
            </a:p>
            <a:p>
              <a:r>
                <a:rPr lang="en-US" sz="3600" dirty="0"/>
                <a:t>store it, distribute it,</a:t>
              </a:r>
            </a:p>
            <a:p>
              <a:r>
                <a:rPr lang="en-US" sz="3600" dirty="0"/>
                <a:t>and monetize it.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263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E8224-595A-AA46-AA13-A275CBDA8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74" b="124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F3558-276A-F94A-8FB8-5D913E2AD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87"/>
          <a:stretch/>
        </p:blipFill>
        <p:spPr>
          <a:xfrm>
            <a:off x="0" y="0"/>
            <a:ext cx="12199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9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7D1C-33D4-824E-81CE-84E80FB9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99A65-51DF-B64F-AFE5-0086A91344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Financial</a:t>
            </a:r>
          </a:p>
          <a:p>
            <a:r>
              <a:rPr lang="en-US" dirty="0"/>
              <a:t>Cultural</a:t>
            </a:r>
          </a:p>
          <a:p>
            <a:r>
              <a:rPr lang="en-US" dirty="0"/>
              <a:t>Travel</a:t>
            </a:r>
          </a:p>
          <a:p>
            <a:r>
              <a:rPr lang="en-US" dirty="0"/>
              <a:t>Education (how many?)</a:t>
            </a:r>
          </a:p>
          <a:p>
            <a:r>
              <a:rPr lang="en-US" dirty="0"/>
              <a:t>Weather</a:t>
            </a:r>
          </a:p>
          <a:p>
            <a:r>
              <a:rPr lang="en-US" dirty="0"/>
              <a:t>Social</a:t>
            </a:r>
          </a:p>
          <a:p>
            <a:r>
              <a:rPr lang="en-US" dirty="0"/>
              <a:t>Lodging</a:t>
            </a:r>
          </a:p>
          <a:p>
            <a:r>
              <a:rPr lang="en-US" dirty="0"/>
              <a:t>Government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Retail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136D0-6749-B449-BF73-50FA1BD807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Health</a:t>
            </a:r>
          </a:p>
          <a:p>
            <a:r>
              <a:rPr lang="en-US" dirty="0"/>
              <a:t>Energy</a:t>
            </a:r>
          </a:p>
          <a:p>
            <a:r>
              <a:rPr lang="en-US" dirty="0"/>
              <a:t>Transportation</a:t>
            </a:r>
          </a:p>
          <a:p>
            <a:r>
              <a:rPr lang="en-US" dirty="0"/>
              <a:t>Religion</a:t>
            </a:r>
          </a:p>
          <a:p>
            <a:r>
              <a:rPr lang="en-US" dirty="0"/>
              <a:t>Work</a:t>
            </a:r>
          </a:p>
          <a:p>
            <a:r>
              <a:rPr lang="en-US" dirty="0"/>
              <a:t>Content</a:t>
            </a:r>
          </a:p>
          <a:p>
            <a:r>
              <a:rPr lang="en-US" dirty="0"/>
              <a:t>Activity</a:t>
            </a:r>
          </a:p>
          <a:p>
            <a:r>
              <a:rPr lang="en-US" dirty="0"/>
              <a:t>Entertainment</a:t>
            </a:r>
          </a:p>
          <a:p>
            <a:r>
              <a:rPr lang="en-US" dirty="0"/>
              <a:t>Scientific</a:t>
            </a:r>
          </a:p>
        </p:txBody>
      </p:sp>
    </p:spTree>
    <p:extLst>
      <p:ext uri="{BB962C8B-B14F-4D97-AF65-F5344CB8AC3E}">
        <p14:creationId xmlns:p14="http://schemas.microsoft.com/office/powerpoint/2010/main" val="199403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718</Words>
  <Application>Microsoft Macintosh PowerPoint</Application>
  <PresentationFormat>Widescreen</PresentationFormat>
  <Paragraphs>284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Helvetica Neue</vt:lpstr>
      <vt:lpstr>System Font Regular</vt:lpstr>
      <vt:lpstr>Office Theme</vt:lpstr>
      <vt:lpstr>Blockchain – Integration Abel Sanchez, John R. Williams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about?</vt:lpstr>
      <vt:lpstr>PowerPoint Presentation</vt:lpstr>
      <vt:lpstr>PowerPoint Presentation</vt:lpstr>
      <vt:lpstr>PowerPoint Presentation</vt:lpstr>
      <vt:lpstr>1000s of databases per corporation</vt:lpstr>
      <vt:lpstr>PowerPoint Presentation</vt:lpstr>
      <vt:lpstr>PowerPoint Presentation</vt:lpstr>
      <vt:lpstr>1980: Data Integration</vt:lpstr>
      <vt:lpstr>PowerPoint Presentation</vt:lpstr>
      <vt:lpstr>PowerPoint Presentation</vt:lpstr>
      <vt:lpstr>PowerPoint Presentation</vt:lpstr>
      <vt:lpstr>1990: FUNCTIONALITY Integration</vt:lpstr>
      <vt:lpstr>PowerPoint Presentation</vt:lpstr>
      <vt:lpstr>2000: Service Integration</vt:lpstr>
      <vt:lpstr>PowerPoint Presentation</vt:lpstr>
      <vt:lpstr>PowerPoint Presentation</vt:lpstr>
      <vt:lpstr>2010: Microservices Integration</vt:lpstr>
      <vt:lpstr>PowerPoint Presentation</vt:lpstr>
      <vt:lpstr>2020: Blockchain Integration</vt:lpstr>
      <vt:lpstr>Integration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Industry Verticals</vt:lpstr>
      <vt:lpstr>The cost of agreement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49</cp:revision>
  <dcterms:created xsi:type="dcterms:W3CDTF">2019-07-19T14:15:32Z</dcterms:created>
  <dcterms:modified xsi:type="dcterms:W3CDTF">2019-07-20T20:29:18Z</dcterms:modified>
</cp:coreProperties>
</file>